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859" r:id="rId2"/>
    <p:sldId id="1019" r:id="rId3"/>
    <p:sldId id="1020" r:id="rId4"/>
    <p:sldId id="1021" r:id="rId5"/>
    <p:sldId id="1024" r:id="rId6"/>
    <p:sldId id="1025" r:id="rId7"/>
    <p:sldId id="1026" r:id="rId8"/>
    <p:sldId id="1083" r:id="rId9"/>
    <p:sldId id="1084" r:id="rId10"/>
    <p:sldId id="1085" r:id="rId11"/>
    <p:sldId id="1027" r:id="rId12"/>
    <p:sldId id="1028" r:id="rId13"/>
    <p:sldId id="1086" r:id="rId14"/>
    <p:sldId id="1035" r:id="rId15"/>
    <p:sldId id="1031" r:id="rId16"/>
    <p:sldId id="1033" r:id="rId17"/>
    <p:sldId id="1022" r:id="rId18"/>
    <p:sldId id="1032" r:id="rId19"/>
    <p:sldId id="1087" r:id="rId20"/>
    <p:sldId id="1088" r:id="rId21"/>
    <p:sldId id="1037" r:id="rId22"/>
    <p:sldId id="1089" r:id="rId23"/>
    <p:sldId id="1092" r:id="rId24"/>
    <p:sldId id="1093" r:id="rId25"/>
    <p:sldId id="1094" r:id="rId26"/>
    <p:sldId id="1095" r:id="rId27"/>
    <p:sldId id="1098" r:id="rId28"/>
    <p:sldId id="1099" r:id="rId29"/>
    <p:sldId id="1100" r:id="rId30"/>
    <p:sldId id="1101" r:id="rId31"/>
    <p:sldId id="1097" r:id="rId32"/>
    <p:sldId id="1103" r:id="rId33"/>
    <p:sldId id="1104" r:id="rId34"/>
    <p:sldId id="1105" r:id="rId35"/>
    <p:sldId id="1113" r:id="rId36"/>
    <p:sldId id="1107" r:id="rId37"/>
    <p:sldId id="1114" r:id="rId38"/>
    <p:sldId id="1108" r:id="rId39"/>
    <p:sldId id="1109" r:id="rId40"/>
    <p:sldId id="1110" r:id="rId41"/>
    <p:sldId id="1029" r:id="rId42"/>
    <p:sldId id="1039" r:id="rId4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4.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55.png"/></Relationships>
</file>

<file path=ppt/slides/_rels/slide3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4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从海水中获得的化学物质</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第二单元　金属钠及钠的化合物</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757905" y="1425724"/>
            <a:ext cx="3384376" cy="419100"/>
          </a:xfrm>
          <a:prstGeom prst="rect">
            <a:avLst/>
          </a:prstGeom>
        </p:spPr>
      </p:pic>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离子方程式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用实际参加反应的离子符号表示反应的式子。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书写</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78582" y="2514181"/>
            <a:ext cx="494046" cy="461665"/>
          </a:xfrm>
          <a:prstGeom prst="rect">
            <a:avLst/>
          </a:prstGeom>
          <a:ln w="19050">
            <a:solidFill>
              <a:srgbClr val="00B0F0"/>
            </a:solidFill>
          </a:ln>
        </p:spPr>
        <p:txBody>
          <a:bodyPr wrap="none">
            <a:spAutoFit/>
          </a:bodyPr>
          <a:lstStyle/>
          <a:p>
            <a:r>
              <a:rPr lang="zh-CN" altLang="zh-CN" sz="2400" dirty="0">
                <a:solidFill>
                  <a:srgbClr val="000000"/>
                </a:solidFill>
                <a:cs typeface="Times New Roman" panose="02020603050405020304" pitchFamily="18" charset="0"/>
              </a:rPr>
              <a:t>写</a:t>
            </a:r>
            <a:endParaRPr lang="zh-CN" altLang="en-US" dirty="0"/>
          </a:p>
        </p:txBody>
      </p:sp>
      <p:sp>
        <p:nvSpPr>
          <p:cNvPr id="7" name="矩形 6"/>
          <p:cNvSpPr/>
          <p:nvPr/>
        </p:nvSpPr>
        <p:spPr>
          <a:xfrm>
            <a:off x="972628" y="2492896"/>
            <a:ext cx="800219" cy="461665"/>
          </a:xfrm>
          <a:prstGeom prst="rect">
            <a:avLst/>
          </a:prstGeom>
        </p:spPr>
        <p:txBody>
          <a:bodyPr wrap="none">
            <a:spAutoFit/>
          </a:bodyPr>
          <a:lstStyle/>
          <a:p>
            <a:r>
              <a:rPr lang="en-US" altLang="zh-CN" sz="2400" dirty="0">
                <a:solidFill>
                  <a:srgbClr val="F5821F"/>
                </a:solidFill>
              </a:rPr>
              <a:t>——</a:t>
            </a:r>
            <a:endParaRPr lang="zh-CN" altLang="en-US" dirty="0"/>
          </a:p>
        </p:txBody>
      </p:sp>
      <p:sp>
        <p:nvSpPr>
          <p:cNvPr id="11" name="矩形 10"/>
          <p:cNvSpPr/>
          <p:nvPr/>
        </p:nvSpPr>
        <p:spPr>
          <a:xfrm>
            <a:off x="1746062" y="2519022"/>
            <a:ext cx="5444119" cy="461665"/>
          </a:xfrm>
          <a:prstGeom prst="rect">
            <a:avLst/>
          </a:prstGeom>
          <a:ln w="19050">
            <a:solidFill>
              <a:srgbClr val="00B0F0"/>
            </a:solidFill>
          </a:ln>
        </p:spPr>
        <p:txBody>
          <a:bodyPr wrap="none">
            <a:spAutoFit/>
          </a:bodyPr>
          <a:lstStyle/>
          <a:p>
            <a:r>
              <a:rPr lang="zh-CN" altLang="zh-CN" sz="2400" dirty="0">
                <a:solidFill>
                  <a:srgbClr val="000000"/>
                </a:solidFill>
                <a:cs typeface="Times New Roman" panose="02020603050405020304" pitchFamily="18" charset="0"/>
              </a:rPr>
              <a:t>根据客观事实，写出正确的化学方程式</a:t>
            </a:r>
            <a:endParaRPr lang="zh-CN" altLang="en-US" dirty="0"/>
          </a:p>
        </p:txBody>
      </p:sp>
      <p:sp>
        <p:nvSpPr>
          <p:cNvPr id="13" name="矩形 12"/>
          <p:cNvSpPr/>
          <p:nvPr/>
        </p:nvSpPr>
        <p:spPr>
          <a:xfrm>
            <a:off x="478582" y="3354656"/>
            <a:ext cx="494046" cy="461665"/>
          </a:xfrm>
          <a:prstGeom prst="rect">
            <a:avLst/>
          </a:prstGeom>
          <a:ln w="19050">
            <a:solidFill>
              <a:srgbClr val="00B0F0"/>
            </a:solidFill>
          </a:ln>
        </p:spPr>
        <p:txBody>
          <a:bodyPr wrap="none">
            <a:spAutoFit/>
          </a:bodyPr>
          <a:lstStyle/>
          <a:p>
            <a:r>
              <a:rPr lang="zh-CN" altLang="zh-CN" sz="2400" dirty="0">
                <a:solidFill>
                  <a:srgbClr val="000000"/>
                </a:solidFill>
                <a:cs typeface="Times New Roman" panose="02020603050405020304" pitchFamily="18" charset="0"/>
              </a:rPr>
              <a:t>拆</a:t>
            </a:r>
            <a:endParaRPr lang="zh-CN" altLang="en-US" dirty="0"/>
          </a:p>
        </p:txBody>
      </p:sp>
      <p:sp>
        <p:nvSpPr>
          <p:cNvPr id="14" name="矩形 13"/>
          <p:cNvSpPr/>
          <p:nvPr/>
        </p:nvSpPr>
        <p:spPr>
          <a:xfrm>
            <a:off x="982638" y="3354656"/>
            <a:ext cx="800219" cy="461665"/>
          </a:xfrm>
          <a:prstGeom prst="rect">
            <a:avLst/>
          </a:prstGeom>
        </p:spPr>
        <p:txBody>
          <a:bodyPr wrap="none">
            <a:spAutoFit/>
          </a:bodyPr>
          <a:lstStyle/>
          <a:p>
            <a:r>
              <a:rPr lang="en-US" altLang="zh-CN" sz="2400" dirty="0">
                <a:solidFill>
                  <a:srgbClr val="F5821F"/>
                </a:solidFill>
              </a:rPr>
              <a:t>——</a:t>
            </a:r>
            <a:endParaRPr lang="zh-CN" altLang="en-US" dirty="0"/>
          </a:p>
        </p:txBody>
      </p:sp>
      <p:sp>
        <p:nvSpPr>
          <p:cNvPr id="16" name="矩形 15"/>
          <p:cNvSpPr/>
          <p:nvPr/>
        </p:nvSpPr>
        <p:spPr>
          <a:xfrm>
            <a:off x="1772847" y="3090054"/>
            <a:ext cx="10073855" cy="1052596"/>
          </a:xfrm>
          <a:prstGeom prst="rect">
            <a:avLst/>
          </a:prstGeom>
          <a:ln w="19050">
            <a:solidFill>
              <a:srgbClr val="00B0F0"/>
            </a:solidFill>
          </a:ln>
        </p:spPr>
        <p:txBody>
          <a:bodyPr wrap="square">
            <a:spAutoFit/>
          </a:bodyPr>
          <a:lstStyle/>
          <a:p>
            <a:pPr>
              <a:lnSpc>
                <a:spcPct val="130000"/>
              </a:lnSpc>
            </a:pPr>
            <a:r>
              <a:rPr lang="zh-CN" altLang="zh-CN" sz="2400" dirty="0">
                <a:solidFill>
                  <a:srgbClr val="000000"/>
                </a:solidFill>
                <a:cs typeface="Times New Roman" panose="02020603050405020304" pitchFamily="18" charset="0"/>
              </a:rPr>
              <a:t>将易溶于水且易电离的物质写成离子形式；难溶于水或难电离的物质及气体、单质、氧化物用化学式表示</a:t>
            </a:r>
            <a:endParaRPr lang="zh-CN" altLang="en-US" dirty="0"/>
          </a:p>
        </p:txBody>
      </p:sp>
      <p:sp>
        <p:nvSpPr>
          <p:cNvPr id="18" name="矩形 17"/>
          <p:cNvSpPr/>
          <p:nvPr/>
        </p:nvSpPr>
        <p:spPr>
          <a:xfrm>
            <a:off x="472720" y="4572419"/>
            <a:ext cx="494046" cy="461665"/>
          </a:xfrm>
          <a:prstGeom prst="rect">
            <a:avLst/>
          </a:prstGeom>
          <a:ln w="19050">
            <a:solidFill>
              <a:srgbClr val="00B0F0"/>
            </a:solidFill>
          </a:ln>
        </p:spPr>
        <p:txBody>
          <a:bodyPr wrap="none">
            <a:spAutoFit/>
          </a:bodyPr>
          <a:lstStyle/>
          <a:p>
            <a:r>
              <a:rPr lang="zh-CN" altLang="zh-CN" sz="2400" dirty="0">
                <a:solidFill>
                  <a:srgbClr val="000000"/>
                </a:solidFill>
                <a:cs typeface="Times New Roman" panose="02020603050405020304" pitchFamily="18" charset="0"/>
              </a:rPr>
              <a:t>删</a:t>
            </a:r>
            <a:endParaRPr lang="zh-CN" altLang="en-US" dirty="0"/>
          </a:p>
        </p:txBody>
      </p:sp>
      <p:sp>
        <p:nvSpPr>
          <p:cNvPr id="19" name="矩形 18"/>
          <p:cNvSpPr/>
          <p:nvPr/>
        </p:nvSpPr>
        <p:spPr>
          <a:xfrm>
            <a:off x="982638" y="4572419"/>
            <a:ext cx="800219" cy="461665"/>
          </a:xfrm>
          <a:prstGeom prst="rect">
            <a:avLst/>
          </a:prstGeom>
        </p:spPr>
        <p:txBody>
          <a:bodyPr wrap="none">
            <a:spAutoFit/>
          </a:bodyPr>
          <a:lstStyle/>
          <a:p>
            <a:r>
              <a:rPr lang="en-US" altLang="zh-CN" sz="2400" dirty="0">
                <a:solidFill>
                  <a:srgbClr val="F5821F"/>
                </a:solidFill>
              </a:rPr>
              <a:t>——</a:t>
            </a:r>
            <a:endParaRPr lang="zh-CN" altLang="en-US" dirty="0"/>
          </a:p>
        </p:txBody>
      </p:sp>
      <p:sp>
        <p:nvSpPr>
          <p:cNvPr id="21" name="矩形 20"/>
          <p:cNvSpPr/>
          <p:nvPr/>
        </p:nvSpPr>
        <p:spPr>
          <a:xfrm>
            <a:off x="1729269" y="4286723"/>
            <a:ext cx="10117433" cy="1052596"/>
          </a:xfrm>
          <a:prstGeom prst="rect">
            <a:avLst/>
          </a:prstGeom>
          <a:ln w="19050">
            <a:solidFill>
              <a:srgbClr val="00B0F0"/>
            </a:solidFill>
          </a:ln>
        </p:spPr>
        <p:txBody>
          <a:bodyPr wrap="square">
            <a:spAutoFit/>
          </a:bodyPr>
          <a:lstStyle/>
          <a:p>
            <a:pPr algn="just" eaLnBrk="1">
              <a:lnSpc>
                <a:spcPct val="130000"/>
              </a:lnSpc>
            </a:pPr>
            <a:r>
              <a:rPr lang="zh-CN" altLang="zh-CN" sz="2400" dirty="0">
                <a:solidFill>
                  <a:srgbClr val="000000"/>
                </a:solidFill>
                <a:cs typeface="Times New Roman" panose="02020603050405020304" pitchFamily="18" charset="0"/>
              </a:rPr>
              <a:t>对化学方程式两边都有的相同离子，把其中不参加反应的离子，应</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cs typeface="Times New Roman" panose="02020603050405020304" pitchFamily="18" charset="0"/>
              </a:rPr>
              <a:t>按数</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cs typeface="Times New Roman" panose="02020603050405020304" pitchFamily="18" charset="0"/>
              </a:rPr>
              <a:t>删掉</a:t>
            </a:r>
            <a:endParaRPr lang="zh-CN" altLang="en-US" dirty="0"/>
          </a:p>
        </p:txBody>
      </p:sp>
      <p:sp>
        <p:nvSpPr>
          <p:cNvPr id="23" name="矩形 22"/>
          <p:cNvSpPr/>
          <p:nvPr/>
        </p:nvSpPr>
        <p:spPr>
          <a:xfrm>
            <a:off x="475060" y="5661248"/>
            <a:ext cx="494046" cy="461665"/>
          </a:xfrm>
          <a:prstGeom prst="rect">
            <a:avLst/>
          </a:prstGeom>
          <a:ln w="19050">
            <a:solidFill>
              <a:srgbClr val="00B0F0"/>
            </a:solidFill>
          </a:ln>
        </p:spPr>
        <p:txBody>
          <a:bodyPr wrap="none">
            <a:spAutoFit/>
          </a:bodyPr>
          <a:lstStyle/>
          <a:p>
            <a:r>
              <a:rPr lang="zh-CN" altLang="zh-CN" sz="2400" dirty="0">
                <a:solidFill>
                  <a:srgbClr val="000000"/>
                </a:solidFill>
                <a:cs typeface="Times New Roman" panose="02020603050405020304" pitchFamily="18" charset="0"/>
              </a:rPr>
              <a:t>查</a:t>
            </a:r>
            <a:endParaRPr lang="zh-CN" altLang="en-US" dirty="0"/>
          </a:p>
        </p:txBody>
      </p:sp>
      <p:sp>
        <p:nvSpPr>
          <p:cNvPr id="24" name="矩形 23"/>
          <p:cNvSpPr/>
          <p:nvPr/>
        </p:nvSpPr>
        <p:spPr>
          <a:xfrm>
            <a:off x="982638" y="5684766"/>
            <a:ext cx="800219" cy="461665"/>
          </a:xfrm>
          <a:prstGeom prst="rect">
            <a:avLst/>
          </a:prstGeom>
        </p:spPr>
        <p:txBody>
          <a:bodyPr wrap="none">
            <a:spAutoFit/>
          </a:bodyPr>
          <a:lstStyle/>
          <a:p>
            <a:r>
              <a:rPr lang="en-US" altLang="zh-CN" sz="2400" dirty="0">
                <a:solidFill>
                  <a:srgbClr val="F5821F"/>
                </a:solidFill>
              </a:rPr>
              <a:t>——</a:t>
            </a:r>
            <a:endParaRPr lang="zh-CN" altLang="en-US" dirty="0"/>
          </a:p>
        </p:txBody>
      </p:sp>
      <p:sp>
        <p:nvSpPr>
          <p:cNvPr id="26" name="矩形 25"/>
          <p:cNvSpPr/>
          <p:nvPr/>
        </p:nvSpPr>
        <p:spPr>
          <a:xfrm>
            <a:off x="1729269" y="5437643"/>
            <a:ext cx="10117433" cy="1052596"/>
          </a:xfrm>
          <a:prstGeom prst="rect">
            <a:avLst/>
          </a:prstGeom>
          <a:ln w="19050">
            <a:solidFill>
              <a:srgbClr val="00B0F0"/>
            </a:solidFill>
          </a:ln>
        </p:spPr>
        <p:txBody>
          <a:bodyPr wrap="square">
            <a:spAutoFit/>
          </a:bodyPr>
          <a:lstStyle/>
          <a:p>
            <a:pPr algn="just" eaLnBrk="1">
              <a:lnSpc>
                <a:spcPct val="130000"/>
              </a:lnSpc>
            </a:pPr>
            <a:r>
              <a:rPr lang="zh-CN" altLang="zh-CN" sz="2400" dirty="0">
                <a:solidFill>
                  <a:srgbClr val="000000"/>
                </a:solidFill>
                <a:cs typeface="Times New Roman" panose="02020603050405020304" pitchFamily="18" charset="0"/>
              </a:rPr>
              <a:t>检查写出的离子方程式是否符合前三项要求，并且检查是否符合质量守恒、电荷守恒</a:t>
            </a:r>
            <a:endParaRPr lang="zh-CN" altLang="en-US" dirty="0"/>
          </a:p>
        </p:txBody>
      </p:sp>
    </p:spTree>
    <p:extLst>
      <p:ext uri="{BB962C8B-B14F-4D97-AF65-F5344CB8AC3E}">
        <p14:creationId xmlns:p14="http://schemas.microsoft.com/office/powerpoint/2010/main" val="14937404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14517"/>
                <a:ext cx="11485848" cy="353321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钠</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与水溶液反应的规律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钠加入酸溶液中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钠与水、酸反应的实质都是与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反应。酸电离出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的能力比水强，同时抑制了水的电离。钠先与酸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强酸或弱酸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电离出的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反应，酸完全反应后，再与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电离出的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2HCl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。因为酸中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的浓度远大于水中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的浓度，所以钠与酸反应要比与水反应剧烈，以至发生燃烧或轻微爆炸</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3533211"/>
              </a:xfrm>
              <a:blipFill>
                <a:blip r:embed="rId2"/>
                <a:stretch>
                  <a:fillRect l="-796" r="-849" b="-517"/>
                </a:stretch>
              </a:blipFill>
            </p:spPr>
            <p:txBody>
              <a:bodyPr/>
              <a:lstStyle/>
              <a:p>
                <a:r>
                  <a:rPr lang="zh-CN" altLang="en-US">
                    <a:noFill/>
                  </a:rPr>
                  <a:t> </a:t>
                </a:r>
              </a:p>
            </p:txBody>
          </p:sp>
        </mc:Fallback>
      </mc:AlternateContent>
      <p:pic>
        <p:nvPicPr>
          <p:cNvPr id="3" name="24要点破.EPS" descr="id:2147489683;FounderCES"/>
          <p:cNvPicPr/>
          <p:nvPr/>
        </p:nvPicPr>
        <p:blipFill>
          <a:blip r:embed="rId3"/>
          <a:stretch>
            <a:fillRect/>
          </a:stretch>
        </p:blipFill>
        <p:spPr>
          <a:xfrm>
            <a:off x="2970689" y="747286"/>
            <a:ext cx="6249035" cy="539750"/>
          </a:xfrm>
          <a:prstGeom prst="rect">
            <a:avLst/>
          </a:prstGeom>
        </p:spPr>
      </p:pic>
      <p:pic>
        <p:nvPicPr>
          <p:cNvPr id="4" name="要点1.EPS" descr="id:2147489690;FounderCES"/>
          <p:cNvPicPr/>
          <p:nvPr/>
        </p:nvPicPr>
        <p:blipFill>
          <a:blip r:embed="rId4"/>
          <a:stretch>
            <a:fillRect/>
          </a:stretch>
        </p:blipFill>
        <p:spPr>
          <a:xfrm>
            <a:off x="343436" y="1574210"/>
            <a:ext cx="1024890" cy="359410"/>
          </a:xfrm>
          <a:prstGeom prst="rect">
            <a:avLst/>
          </a:prstGeom>
        </p:spPr>
      </p:pic>
    </p:spTree>
    <p:extLst>
      <p:ext uri="{BB962C8B-B14F-4D97-AF65-F5344CB8AC3E}">
        <p14:creationId xmlns:p14="http://schemas.microsoft.com/office/powerpoint/2010/main" val="14229604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钠加入碱溶液中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70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钠与碱溶液反应的实质是钠与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反应。主要实验现象是钠与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反应的现象。但也有特殊情况：把钠投入饱和的澄清石灰水中，还可看到溶液变浑浊，这是因为溶质溶解量受温度和水的质量的影响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535859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128905"/>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钠加入盐溶液中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金属钠与可溶性盐溶液反应的思维模板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合并为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钠不能从盐溶液中置换出金属；若盐为熔融状态，钠可以置换出较不活泼的金属，如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𝟕𝟎𝟎</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𝟖𝟎𝟎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128905"/>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140197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无锡锡山高级中学高一期中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下列物质的性质与用途不具有对应关系的是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漂白粉中次氯酸盐具有强氧化性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漂白粉既可作漂白剂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又可作消毒剂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钠单质的熔点较低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常用于冶炼金属钛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过氧化钠可与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反应生成氧气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可用在呼吸面具中作为氧气的来源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碳酸氢钠能与盐酸反应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可用于治疗胃酸</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过多</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1.EPS" descr="id:2147489704;FounderCES"/>
          <p:cNvPicPr/>
          <p:nvPr/>
        </p:nvPicPr>
        <p:blipFill>
          <a:blip r:embed="rId2"/>
          <a:stretch>
            <a:fillRect/>
          </a:stretch>
        </p:blipFill>
        <p:spPr>
          <a:xfrm>
            <a:off x="343436" y="915707"/>
            <a:ext cx="1116965" cy="359410"/>
          </a:xfrm>
          <a:prstGeom prst="rect">
            <a:avLst/>
          </a:prstGeom>
        </p:spPr>
      </p:pic>
      <p:sp>
        <p:nvSpPr>
          <p:cNvPr id="4" name="内容占位符 1"/>
          <p:cNvSpPr txBox="1">
            <a:spLocks/>
          </p:cNvSpPr>
          <p:nvPr/>
        </p:nvSpPr>
        <p:spPr bwMode="auto">
          <a:xfrm>
            <a:off x="360854" y="407316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4269924"/>
            <a:ext cx="807720" cy="287655"/>
          </a:xfrm>
          <a:prstGeom prst="rect">
            <a:avLst/>
          </a:prstGeom>
        </p:spPr>
      </p:pic>
    </p:spTree>
    <p:extLst>
      <p:ext uri="{BB962C8B-B14F-4D97-AF65-F5344CB8AC3E}">
        <p14:creationId xmlns:p14="http://schemas.microsoft.com/office/powerpoint/2010/main" val="423656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漂白粉</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中次氯酸盐具有强氧化性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能使有色物质褪色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能杀菌消毒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所以漂白粉既可作漂白剂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又可作消毒剂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钠单质常用于冶炼金属钛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利用的是钠还原性比钛强的性质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与钠的熔点较低的性质无关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人体呼吸时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会呼出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同时消耗氧气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而过氧化钠可与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反应生成氧气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所以过氧化钠可用在呼吸面具中作为氧气的来源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人患有胃酸过多症时产生的胃酸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主要成分为盐酸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碳酸氢钠能与盐酸反应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且对人体不产生伤害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所以可用于治疗胃酸过多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spTree>
    <p:extLst>
      <p:ext uri="{BB962C8B-B14F-4D97-AF65-F5344CB8AC3E}">
        <p14:creationId xmlns:p14="http://schemas.microsoft.com/office/powerpoint/2010/main" val="33634026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213974"/>
              </a:xfrm>
            </p:spPr>
            <p:txBody>
              <a:bodyPr/>
              <a:lstStyle/>
              <a:p>
                <a:pPr hangingPunct="0">
                  <a:spcAft>
                    <a:spcPts val="0"/>
                  </a:spcAft>
                </a:pP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Na</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反应中有关量的关系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物质的量的关系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无论是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或水蒸气的单一物质或是二者的混合物，通过足量的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或水蒸气与放出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的物质的量之比均为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气体体积的关系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和水蒸气的混合气体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或单一气体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通过足量的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，则气体体积减小的量等于原混合气体体积的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，且等于生成氧气的体积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213974"/>
              </a:xfrm>
              <a:blipFill>
                <a:blip r:embed="rId2"/>
                <a:stretch>
                  <a:fillRect l="-796" r="-849"/>
                </a:stretch>
              </a:blipFill>
            </p:spPr>
            <p:txBody>
              <a:bodyPr/>
              <a:lstStyle/>
              <a:p>
                <a:r>
                  <a:rPr lang="zh-CN" altLang="en-US">
                    <a:noFill/>
                  </a:rPr>
                  <a:t> </a:t>
                </a:r>
              </a:p>
            </p:txBody>
          </p:sp>
        </mc:Fallback>
      </mc:AlternateContent>
      <p:pic>
        <p:nvPicPr>
          <p:cNvPr id="3" name="要点2.EPS" descr="id:2147489733;FounderCES"/>
          <p:cNvPicPr/>
          <p:nvPr/>
        </p:nvPicPr>
        <p:blipFill>
          <a:blip r:embed="rId3"/>
          <a:stretch>
            <a:fillRect/>
          </a:stretch>
        </p:blipFill>
        <p:spPr>
          <a:xfrm>
            <a:off x="341993" y="915707"/>
            <a:ext cx="1024890" cy="359410"/>
          </a:xfrm>
          <a:prstGeom prst="rect">
            <a:avLst/>
          </a:prstGeom>
        </p:spPr>
      </p:pic>
    </p:spTree>
    <p:extLst>
      <p:ext uri="{BB962C8B-B14F-4D97-AF65-F5344CB8AC3E}">
        <p14:creationId xmlns:p14="http://schemas.microsoft.com/office/powerpoint/2010/main" val="33670679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29416"/>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固体质量的关系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足量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、水反应：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groupChr>
                      <m:groupChrPr>
                        <m:chr m:val="→"/>
                        <m:vertJc m:val="bot"/>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Sub>
                          <m:sSub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m:t>
                            </m:r>
                          </m:e>
                          <m:sub>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e>
                    </m:groupChr>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质量增加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质量增加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80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相当于固体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只吸收了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，可以看作发生相应的反应：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虚拟的反应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虚拟的反应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829416"/>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5937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凡分子组成符合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该物质在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中完全燃烧，将其产物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和水蒸气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全部通过足量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后，固体增重为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；或者是由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三种元素组成的物质，只要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的原子个数比为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，即可满足上述条件。中学阶段常见的符合这一关系的物质：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无机物：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的混合气体。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甲醇</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HCHO</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甲醛</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乙酸</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葡萄糖</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48433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7468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电子转移的关系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9763"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反应都是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自身发生氧化还原反应，每有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生成时，转移的电子均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38622" y="1434177"/>
            <a:ext cx="4758566" cy="1922815"/>
          </a:xfrm>
          <a:prstGeom prst="rect">
            <a:avLst/>
          </a:prstGeom>
        </p:spPr>
      </p:pic>
      <p:pic>
        <p:nvPicPr>
          <p:cNvPr id="4" name="图片 3"/>
          <p:cNvPicPr>
            <a:picLocks noChangeAspect="1"/>
          </p:cNvPicPr>
          <p:nvPr/>
        </p:nvPicPr>
        <p:blipFill>
          <a:blip r:embed="rId3"/>
          <a:stretch>
            <a:fillRect/>
          </a:stretch>
        </p:blipFill>
        <p:spPr>
          <a:xfrm>
            <a:off x="834055" y="3483590"/>
            <a:ext cx="4763133" cy="1953257"/>
          </a:xfrm>
          <a:prstGeom prst="rect">
            <a:avLst/>
          </a:prstGeom>
        </p:spPr>
      </p:pic>
    </p:spTree>
    <p:extLst>
      <p:ext uri="{BB962C8B-B14F-4D97-AF65-F5344CB8AC3E}">
        <p14:creationId xmlns:p14="http://schemas.microsoft.com/office/powerpoint/2010/main" val="22107641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钠</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的性质和用途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钠的物理性质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钠的物理性质既有金属的一般性，又有其特殊性。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一般性：银白色金属，热和电的良导体。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特殊性：质软，密度比水小，熔点低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617;FounderCES"/>
          <p:cNvPicPr/>
          <p:nvPr/>
        </p:nvPicPr>
        <p:blipFill>
          <a:blip r:embed="rId2"/>
          <a:stretch>
            <a:fillRect/>
          </a:stretch>
        </p:blipFill>
        <p:spPr>
          <a:xfrm>
            <a:off x="2970689" y="747286"/>
            <a:ext cx="6249035" cy="539750"/>
          </a:xfrm>
          <a:prstGeom prst="rect">
            <a:avLst/>
          </a:prstGeom>
        </p:spPr>
      </p:pic>
      <p:pic>
        <p:nvPicPr>
          <p:cNvPr id="4" name="知识点1.EPS" descr="id:2147489624;FounderCES"/>
          <p:cNvPicPr/>
          <p:nvPr/>
        </p:nvPicPr>
        <p:blipFill>
          <a:blip r:embed="rId3"/>
          <a:stretch>
            <a:fillRect/>
          </a:stretch>
        </p:blipFill>
        <p:spPr>
          <a:xfrm>
            <a:off x="337964" y="1575395"/>
            <a:ext cx="1302385" cy="359410"/>
          </a:xfrm>
          <a:prstGeom prst="rect">
            <a:avLst/>
          </a:prstGeom>
        </p:spPr>
      </p:pic>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先后顺序的关系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与水蒸气、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混合气体反应，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应视为首先与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反应完后，剩余的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再与水蒸气反应生成</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088175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200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11.6 g 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和水蒸气的混合气体与足量的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充分反应后，固体质量增加了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，则原混合气体的总物质的量是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0.125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740;FounderCES"/>
          <p:cNvPicPr/>
          <p:nvPr/>
        </p:nvPicPr>
        <p:blipFill>
          <a:blip r:embed="rId2"/>
          <a:stretch>
            <a:fillRect/>
          </a:stretch>
        </p:blipFill>
        <p:spPr>
          <a:xfrm>
            <a:off x="341994" y="915707"/>
            <a:ext cx="1116965" cy="359410"/>
          </a:xfrm>
          <a:prstGeom prst="rect">
            <a:avLst/>
          </a:prstGeom>
        </p:spPr>
      </p:pic>
      <p:sp>
        <p:nvSpPr>
          <p:cNvPr id="4" name="内容占位符 1"/>
          <p:cNvSpPr txBox="1">
            <a:spLocks/>
          </p:cNvSpPr>
          <p:nvPr/>
        </p:nvSpPr>
        <p:spPr bwMode="auto">
          <a:xfrm>
            <a:off x="360854" y="2921041"/>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3117796"/>
            <a:ext cx="807720" cy="287655"/>
          </a:xfrm>
          <a:prstGeom prst="rect">
            <a:avLst/>
          </a:prstGeom>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3474881"/>
                <a:ext cx="11485848" cy="207165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质量守恒定律可知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11.6</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与水蒸水、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反应的物质的量的关系可知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和水蒸气的物质的量之和为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mol</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3474881"/>
                <a:ext cx="11485848" cy="2071657"/>
              </a:xfrm>
              <a:prstGeom prst="rect">
                <a:avLst/>
              </a:prstGeom>
              <a:blipFill>
                <a:blip r:embed="rId4"/>
                <a:stretch>
                  <a:fillRect l="-796" r="-849" b="-264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89719;FounderCES"/>
          <p:cNvPicPr/>
          <p:nvPr/>
        </p:nvPicPr>
        <p:blipFill>
          <a:blip r:embed="rId5"/>
          <a:stretch>
            <a:fillRect/>
          </a:stretch>
        </p:blipFill>
        <p:spPr>
          <a:xfrm>
            <a:off x="360854" y="3671636"/>
            <a:ext cx="807720" cy="287655"/>
          </a:xfrm>
          <a:prstGeom prst="rect">
            <a:avLst/>
          </a:prstGeom>
        </p:spPr>
      </p:pic>
    </p:spTree>
    <p:extLst>
      <p:ext uri="{BB962C8B-B14F-4D97-AF65-F5344CB8AC3E}">
        <p14:creationId xmlns:p14="http://schemas.microsoft.com/office/powerpoint/2010/main" val="375866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43777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性质的实验如下：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与水反应经历了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酚酞褪色原因与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溶液的浓度大小或物质的强氧化性有关。根据上述实验可以得出的结论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双氧水能使酚酞褪色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浓氢氧化钠能使</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酚酞</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褪色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双氧水和浓氢氧化钠都能使酚酞褪色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可利用二氧化锰和水来完善实验</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方案</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437771"/>
              </a:xfrm>
              <a:blipFill>
                <a:blip r:embed="rId2"/>
                <a:stretch>
                  <a:fillRect l="-796" r="-849" b="-448"/>
                </a:stretch>
              </a:blipFill>
            </p:spPr>
            <p:txBody>
              <a:bodyPr/>
              <a:lstStyle/>
              <a:p>
                <a:r>
                  <a:rPr lang="zh-CN" altLang="en-US">
                    <a:noFill/>
                  </a:rPr>
                  <a:t> </a:t>
                </a:r>
              </a:p>
            </p:txBody>
          </p:sp>
        </mc:Fallback>
      </mc:AlternateContent>
      <p:pic>
        <p:nvPicPr>
          <p:cNvPr id="4" name="24典例3.EPS" descr="id:2147490044;FounderCES"/>
          <p:cNvPicPr/>
          <p:nvPr/>
        </p:nvPicPr>
        <p:blipFill>
          <a:blip r:embed="rId3"/>
          <a:stretch>
            <a:fillRect/>
          </a:stretch>
        </p:blipFill>
        <p:spPr>
          <a:xfrm>
            <a:off x="343436" y="915707"/>
            <a:ext cx="1116965" cy="359410"/>
          </a:xfrm>
          <a:prstGeom prst="rect">
            <a:avLst/>
          </a:prstGeom>
        </p:spPr>
      </p:pic>
      <p:pic>
        <p:nvPicPr>
          <p:cNvPr id="5" name="hs494.jpg" descr="id:2147491206;FounderCES"/>
          <p:cNvPicPr/>
          <p:nvPr/>
        </p:nvPicPr>
        <p:blipFill>
          <a:blip r:embed="rId4">
            <a:clrChange>
              <a:clrFrom>
                <a:srgbClr val="FFFFFF"/>
              </a:clrFrom>
              <a:clrTo>
                <a:srgbClr val="FFFFFF">
                  <a:alpha val="0"/>
                </a:srgbClr>
              </a:clrTo>
            </a:clrChange>
          </a:blip>
          <a:stretch>
            <a:fillRect/>
          </a:stretch>
        </p:blipFill>
        <p:spPr>
          <a:xfrm>
            <a:off x="4006974" y="2924944"/>
            <a:ext cx="6723285" cy="2016224"/>
          </a:xfrm>
          <a:prstGeom prst="rect">
            <a:avLst/>
          </a:prstGeom>
          <a:solidFill>
            <a:scrgbClr r="0" g="0" b="0">
              <a:alpha val="0"/>
            </a:scrgbClr>
          </a:solidFill>
        </p:spPr>
      </p:pic>
      <p:sp>
        <p:nvSpPr>
          <p:cNvPr id="6" name="内容占位符 1"/>
          <p:cNvSpPr txBox="1">
            <a:spLocks/>
          </p:cNvSpPr>
          <p:nvPr/>
        </p:nvSpPr>
        <p:spPr bwMode="auto">
          <a:xfrm>
            <a:off x="360854" y="601738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726;FounderCES"/>
          <p:cNvPicPr/>
          <p:nvPr/>
        </p:nvPicPr>
        <p:blipFill>
          <a:blip r:embed="rId5"/>
          <a:stretch>
            <a:fillRect/>
          </a:stretch>
        </p:blipFill>
        <p:spPr>
          <a:xfrm>
            <a:off x="360854" y="6214140"/>
            <a:ext cx="807720" cy="287655"/>
          </a:xfrm>
          <a:prstGeom prst="rect">
            <a:avLst/>
          </a:prstGeom>
        </p:spPr>
      </p:pic>
    </p:spTree>
    <p:extLst>
      <p:ext uri="{BB962C8B-B14F-4D97-AF65-F5344CB8AC3E}">
        <p14:creationId xmlns:p14="http://schemas.microsoft.com/office/powerpoint/2010/main" val="356088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酚酞褪色的原因可能与双氧水的强氧化性有关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但也可能与溶液的强碱性有关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浓氢氧化钠能使酚酞褪色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由题中实验无法确定褪色是因为溶液的强碱性还是双氧水的强氧化性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可利用二氧化锰和水来完善实验方案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先取适量水加入二氧化锰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再加入酚酞及少量氢氧化钠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看是否褪色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证明二氧化锰本身无漂白性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再取有少量气泡冒出的试管中的液体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加二氧化锰作催化剂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使过氧化氢充分分解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再加酚酞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看溶液变红后是否还能褪色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则可确定褪色是因为溶液的强碱性还是双氧水的强氧化性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pic>
        <p:nvPicPr>
          <p:cNvPr id="4" name="hs494.jpg" descr="id:2147491206;FounderCES"/>
          <p:cNvPicPr/>
          <p:nvPr/>
        </p:nvPicPr>
        <p:blipFill>
          <a:blip r:embed="rId3">
            <a:clrChange>
              <a:clrFrom>
                <a:srgbClr val="FFFFFF"/>
              </a:clrFrom>
              <a:clrTo>
                <a:srgbClr val="FFFFFF">
                  <a:alpha val="0"/>
                </a:srgbClr>
              </a:clrTo>
            </a:clrChange>
          </a:blip>
          <a:stretch>
            <a:fillRect/>
          </a:stretch>
        </p:blipFill>
        <p:spPr>
          <a:xfrm>
            <a:off x="2800256" y="4627009"/>
            <a:ext cx="6596687" cy="1978259"/>
          </a:xfrm>
          <a:prstGeom prst="rect">
            <a:avLst/>
          </a:prstGeom>
          <a:solidFill>
            <a:scrgbClr r="0" g="0" b="0">
              <a:alpha val="0"/>
            </a:scrgbClr>
          </a:solidFill>
        </p:spPr>
      </p:pic>
    </p:spTree>
    <p:extLst>
      <p:ext uri="{BB962C8B-B14F-4D97-AF65-F5344CB8AC3E}">
        <p14:creationId xmlns:p14="http://schemas.microsoft.com/office/powerpoint/2010/main" val="32650125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Na</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鉴别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的常用方法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利用热稳定性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91227;FounderCES"/>
          <p:cNvPicPr/>
          <p:nvPr/>
        </p:nvPicPr>
        <p:blipFill>
          <a:blip r:embed="rId2">
            <a:clrChange>
              <a:clrFrom>
                <a:srgbClr val="FFFFFF"/>
              </a:clrFrom>
              <a:clrTo>
                <a:srgbClr val="FFFFFF">
                  <a:alpha val="0"/>
                </a:srgbClr>
              </a:clrTo>
            </a:clrChange>
          </a:blip>
          <a:stretch>
            <a:fillRect/>
          </a:stretch>
        </p:blipFill>
        <p:spPr>
          <a:xfrm>
            <a:off x="337964" y="915707"/>
            <a:ext cx="1024890" cy="359410"/>
          </a:xfrm>
          <a:prstGeom prst="rect">
            <a:avLst/>
          </a:prstGeom>
          <a:solidFill>
            <a:scrgbClr r="0" g="0" b="0">
              <a:alpha val="0"/>
            </a:scrgbClr>
          </a:solidFill>
        </p:spPr>
      </p:pic>
      <p:sp>
        <p:nvSpPr>
          <p:cNvPr id="6" name="矩形 5"/>
          <p:cNvSpPr/>
          <p:nvPr/>
        </p:nvSpPr>
        <p:spPr>
          <a:xfrm>
            <a:off x="448696" y="2823319"/>
            <a:ext cx="803425" cy="461665"/>
          </a:xfrm>
          <a:prstGeom prst="rect">
            <a:avLst/>
          </a:prstGeom>
          <a:ln w="19050">
            <a:solidFill>
              <a:srgbClr val="00B0F0"/>
            </a:solidFill>
          </a:ln>
        </p:spPr>
        <p:txBody>
          <a:bodyPr wrap="none">
            <a:spAutoFit/>
          </a:bodyPr>
          <a:lstStyle/>
          <a:p>
            <a:r>
              <a:rPr lang="zh-CN" altLang="zh-CN" sz="2400" dirty="0">
                <a:solidFill>
                  <a:srgbClr val="000000"/>
                </a:solidFill>
                <a:cs typeface="Times New Roman" panose="02020603050405020304" pitchFamily="18" charset="0"/>
              </a:rPr>
              <a:t>固体</a:t>
            </a:r>
            <a:endParaRPr lang="zh-CN" altLang="en-US" dirty="0"/>
          </a:p>
        </p:txBody>
      </p:sp>
      <p:pic>
        <p:nvPicPr>
          <p:cNvPr id="7" name="图片 6"/>
          <p:cNvPicPr>
            <a:picLocks noChangeAspect="1"/>
          </p:cNvPicPr>
          <p:nvPr/>
        </p:nvPicPr>
        <p:blipFill>
          <a:blip r:embed="rId3"/>
          <a:stretch>
            <a:fillRect/>
          </a:stretch>
        </p:blipFill>
        <p:spPr>
          <a:xfrm>
            <a:off x="1362854" y="2672535"/>
            <a:ext cx="1592001" cy="727594"/>
          </a:xfrm>
          <a:prstGeom prst="rect">
            <a:avLst/>
          </a:prstGeom>
        </p:spPr>
      </p:pic>
      <mc:AlternateContent xmlns:mc="http://schemas.openxmlformats.org/markup-compatibility/2006" xmlns:a14="http://schemas.microsoft.com/office/drawing/2010/main">
        <mc:Choice Requires="a14">
          <p:sp>
            <p:nvSpPr>
              <p:cNvPr id="9" name="矩形 8"/>
              <p:cNvSpPr/>
              <p:nvPr/>
            </p:nvSpPr>
            <p:spPr>
              <a:xfrm>
                <a:off x="2966295" y="2509155"/>
                <a:ext cx="3494738"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en-US" sz="2400" smtClean="0">
                          <a:solidFill>
                            <a:schemeClr val="tx1"/>
                          </a:solidFill>
                        </a:rPr>
                        <m:t>无明显变化的是</m:t>
                      </m:r>
                      <m:r>
                        <a:rPr lang="zh-CN" altLang="en-US" sz="2400">
                          <a:solidFill>
                            <a:schemeClr val="tx1"/>
                          </a:solidFill>
                          <a:latin typeface="Cambria Math" panose="02040503050406030204" pitchFamily="18" charset="0"/>
                        </a:rPr>
                        <m:t>𝐍</m:t>
                      </m:r>
                      <m:sSub>
                        <m:sSubPr>
                          <m:ctrlPr>
                            <a:rPr lang="zh-CN" altLang="en-US" sz="2400" i="1">
                              <a:solidFill>
                                <a:schemeClr val="tx1"/>
                              </a:solidFill>
                              <a:latin typeface="Cambria Math" panose="02040503050406030204" pitchFamily="18" charset="0"/>
                            </a:rPr>
                          </m:ctrlPr>
                        </m:sSubPr>
                        <m:e>
                          <m:r>
                            <a:rPr lang="zh-CN" altLang="en-US" sz="2400">
                              <a:solidFill>
                                <a:schemeClr val="tx1"/>
                              </a:solidFill>
                              <a:latin typeface="Cambria Math" panose="02040503050406030204" pitchFamily="18" charset="0"/>
                            </a:rPr>
                            <m:t>𝐚</m:t>
                          </m:r>
                        </m:e>
                        <m:sub>
                          <m:r>
                            <a:rPr lang="zh-CN" altLang="en-US" sz="2400" b="0" i="0">
                              <a:solidFill>
                                <a:schemeClr val="tx1"/>
                              </a:solidFill>
                              <a:latin typeface="Cambria Math" panose="02040503050406030204" pitchFamily="18" charset="0"/>
                            </a:rPr>
                            <m:t>2</m:t>
                          </m:r>
                        </m:sub>
                      </m:sSub>
                      <m:r>
                        <a:rPr lang="zh-CN" altLang="en-US" sz="2400">
                          <a:solidFill>
                            <a:schemeClr val="tx1"/>
                          </a:solidFill>
                          <a:latin typeface="Cambria Math" panose="02040503050406030204" pitchFamily="18" charset="0"/>
                        </a:rPr>
                        <m:t>𝐂</m:t>
                      </m:r>
                      <m:sSub>
                        <m:sSubPr>
                          <m:ctrlPr>
                            <a:rPr lang="zh-CN" altLang="en-US" sz="2400" i="1">
                              <a:solidFill>
                                <a:schemeClr val="tx1"/>
                              </a:solidFill>
                              <a:latin typeface="Cambria Math" panose="02040503050406030204" pitchFamily="18" charset="0"/>
                            </a:rPr>
                          </m:ctrlPr>
                        </m:sSubPr>
                        <m:e>
                          <m:r>
                            <a:rPr lang="zh-CN" altLang="en-US" sz="2400">
                              <a:solidFill>
                                <a:schemeClr val="tx1"/>
                              </a:solidFill>
                              <a:latin typeface="Cambria Math" panose="02040503050406030204" pitchFamily="18" charset="0"/>
                            </a:rPr>
                            <m:t>𝐎</m:t>
                          </m:r>
                        </m:e>
                        <m:sub>
                          <m:r>
                            <a:rPr lang="zh-CN" altLang="en-US" sz="2400" b="0" i="0">
                              <a:solidFill>
                                <a:schemeClr val="tx1"/>
                              </a:solidFill>
                              <a:latin typeface="Cambria Math" panose="02040503050406030204" pitchFamily="18" charset="0"/>
                            </a:rPr>
                            <m:t>3</m:t>
                          </m:r>
                        </m:sub>
                      </m:sSub>
                    </m:oMath>
                  </m:oMathPara>
                </a14:m>
                <a:endParaRPr lang="zh-CN" altLang="en-US" sz="2400" dirty="0">
                  <a:solidFill>
                    <a:schemeClr val="tx1"/>
                  </a:solidFill>
                </a:endParaRPr>
              </a:p>
            </p:txBody>
          </p:sp>
        </mc:Choice>
        <mc:Fallback xmlns="">
          <p:sp>
            <p:nvSpPr>
              <p:cNvPr id="9" name="矩形 8"/>
              <p:cNvSpPr>
                <a:spLocks noRot="1" noChangeAspect="1" noMove="1" noResize="1" noEditPoints="1" noAdjustHandles="1" noChangeArrowheads="1" noChangeShapeType="1" noTextEdit="1"/>
              </p:cNvSpPr>
              <p:nvPr/>
            </p:nvSpPr>
            <p:spPr>
              <a:xfrm>
                <a:off x="2966295" y="2509155"/>
                <a:ext cx="3494738" cy="461665"/>
              </a:xfrm>
              <a:prstGeom prst="rect">
                <a:avLst/>
              </a:prstGeom>
              <a:blipFill>
                <a:blip r:embed="rId4"/>
                <a:stretch>
                  <a:fillRect b="-12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矩形 10"/>
              <p:cNvSpPr/>
              <p:nvPr/>
            </p:nvSpPr>
            <p:spPr>
              <a:xfrm>
                <a:off x="2977687" y="3123550"/>
                <a:ext cx="7293983" cy="4618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en-US" sz="2400" smtClean="0">
                          <a:solidFill>
                            <a:schemeClr val="tx1"/>
                          </a:solidFill>
                        </a:rPr>
                        <m:t>放出能使澄清石灰水变浑浊的无色气体的是</m:t>
                      </m:r>
                      <m:r>
                        <m:rPr>
                          <m:nor/>
                        </m:rPr>
                        <a:rPr lang="zh-CN" altLang="en-US" sz="2400" smtClean="0">
                          <a:solidFill>
                            <a:schemeClr val="tx1"/>
                          </a:solidFill>
                        </a:rPr>
                        <m:t>NaHCO</m:t>
                      </m:r>
                      <m:r>
                        <m:rPr>
                          <m:nor/>
                        </m:rPr>
                        <a:rPr lang="zh-CN" altLang="en-US" sz="2400" baseline="-25000" smtClean="0">
                          <a:solidFill>
                            <a:schemeClr val="tx1"/>
                          </a:solidFill>
                        </a:rPr>
                        <m:t>3</m:t>
                      </m:r>
                    </m:oMath>
                  </m:oMathPara>
                </a14:m>
                <a:endParaRPr lang="zh-CN" altLang="en-US" sz="2400" baseline="-25000" dirty="0">
                  <a:solidFill>
                    <a:schemeClr val="tx1"/>
                  </a:solidFill>
                </a:endParaRPr>
              </a:p>
            </p:txBody>
          </p:sp>
        </mc:Choice>
        <mc:Fallback xmlns="">
          <p:sp>
            <p:nvSpPr>
              <p:cNvPr id="11" name="矩形 10"/>
              <p:cNvSpPr>
                <a:spLocks noRot="1" noChangeAspect="1" noMove="1" noResize="1" noEditPoints="1" noAdjustHandles="1" noChangeArrowheads="1" noChangeShapeType="1" noTextEdit="1"/>
              </p:cNvSpPr>
              <p:nvPr/>
            </p:nvSpPr>
            <p:spPr>
              <a:xfrm>
                <a:off x="2977687" y="3123550"/>
                <a:ext cx="7293983" cy="461858"/>
              </a:xfrm>
              <a:prstGeom prst="rect">
                <a:avLst/>
              </a:prstGeom>
              <a:blipFill>
                <a:blip r:embed="rId5"/>
                <a:stretch>
                  <a:fillRect b="-1447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862623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利用和酸反应生成气体的速率不同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相同条件下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r129y.jpg" descr="id:2147491234;FounderCES"/>
          <p:cNvPicPr/>
          <p:nvPr/>
        </p:nvPicPr>
        <p:blipFill>
          <a:blip r:embed="rId2">
            <a:clrChange>
              <a:clrFrom>
                <a:srgbClr val="FFFFFF"/>
              </a:clrFrom>
              <a:clrTo>
                <a:srgbClr val="FFFFFF">
                  <a:alpha val="0"/>
                </a:srgbClr>
              </a:clrTo>
            </a:clrChange>
          </a:blip>
          <a:stretch>
            <a:fillRect/>
          </a:stretch>
        </p:blipFill>
        <p:spPr>
          <a:xfrm>
            <a:off x="2664916" y="1412776"/>
            <a:ext cx="6859515" cy="2775443"/>
          </a:xfrm>
          <a:prstGeom prst="rect">
            <a:avLst/>
          </a:prstGeom>
          <a:solidFill>
            <a:scrgbClr r="0" g="0" b="0">
              <a:alpha val="0"/>
            </a:scrgbClr>
          </a:solidFill>
        </p:spPr>
      </p:pic>
    </p:spTree>
    <p:extLst>
      <p:ext uri="{BB962C8B-B14F-4D97-AF65-F5344CB8AC3E}">
        <p14:creationId xmlns:p14="http://schemas.microsoft.com/office/powerpoint/2010/main" val="32077040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利用阴离子不同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257653" y="1412776"/>
            <a:ext cx="7675106" cy="977566"/>
          </a:xfrm>
          <a:prstGeom prst="rect">
            <a:avLst/>
          </a:prstGeom>
        </p:spPr>
      </p:pic>
      <p:sp>
        <p:nvSpPr>
          <p:cNvPr id="6" name="内容占位符 1"/>
          <p:cNvSpPr txBox="1">
            <a:spLocks/>
          </p:cNvSpPr>
          <p:nvPr/>
        </p:nvSpPr>
        <p:spPr bwMode="auto">
          <a:xfrm>
            <a:off x="352672" y="24208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利用溶液的酸碱性不同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3045361" y="3140968"/>
            <a:ext cx="6099690" cy="969486"/>
          </a:xfrm>
          <a:prstGeom prst="rect">
            <a:avLst/>
          </a:prstGeom>
        </p:spPr>
      </p:pic>
    </p:spTree>
    <p:extLst>
      <p:ext uri="{BB962C8B-B14F-4D97-AF65-F5344CB8AC3E}">
        <p14:creationId xmlns:p14="http://schemas.microsoft.com/office/powerpoint/2010/main" val="33721911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297921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混合物的提纯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固体粉末中混有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溶液中混有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：滴加适量的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溶液中混有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：通入过量的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2NaHCO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2979214"/>
              </a:xfrm>
              <a:blipFill>
                <a:blip r:embed="rId2"/>
                <a:stretch>
                  <a:fillRect l="-796" b="-163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877641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360669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之间的相互转化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𝐍𝐚𝐇𝐂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𝐍𝐚𝐎𝐇</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𝟐𝐍𝐚𝐇𝐂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mr>
                        </m:m>
                      </m:e>
                    </m: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3606693"/>
              </a:xfrm>
              <a:blipFill>
                <a:blip r:embed="rId2"/>
                <a:stretch>
                  <a:fillRect l="-796"/>
                </a:stretch>
              </a:blipFill>
            </p:spPr>
            <p:txBody>
              <a:bodyPr/>
              <a:lstStyle/>
              <a:p>
                <a:r>
                  <a:rPr lang="zh-CN" altLang="en-US">
                    <a:noFill/>
                  </a:rPr>
                  <a:t> </a:t>
                </a:r>
              </a:p>
            </p:txBody>
          </p:sp>
        </mc:Fallback>
      </mc:AlternateContent>
      <p:pic>
        <p:nvPicPr>
          <p:cNvPr id="2" name="图片 1"/>
          <p:cNvPicPr>
            <a:picLocks noChangeAspect="1"/>
          </p:cNvPicPr>
          <p:nvPr/>
        </p:nvPicPr>
        <p:blipFill>
          <a:blip r:embed="rId3"/>
          <a:stretch>
            <a:fillRect/>
          </a:stretch>
        </p:blipFill>
        <p:spPr>
          <a:xfrm>
            <a:off x="1558702" y="1487920"/>
            <a:ext cx="1842409" cy="788952"/>
          </a:xfrm>
          <a:prstGeom prst="rect">
            <a:avLst/>
          </a:prstGeom>
        </p:spPr>
      </p:pic>
    </p:spTree>
    <p:extLst>
      <p:ext uri="{BB962C8B-B14F-4D97-AF65-F5344CB8AC3E}">
        <p14:creationId xmlns:p14="http://schemas.microsoft.com/office/powerpoint/2010/main" val="33275225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338464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与盐酸的反应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用数形结合思想理解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与盐酸的反应。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溶液中逐滴加入盐酸，第一步：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，无气体产生；第二</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步：</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反应产生</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。消耗盐酸的体积与产生</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的体积的关系如图</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溶液中逐滴加入盐酸，消耗盐酸的体积与产生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的体积的关系如图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3384645"/>
              </a:xfrm>
              <a:blipFill>
                <a:blip r:embed="rId2"/>
                <a:stretch>
                  <a:fillRect l="-796" r="-849" b="-2518"/>
                </a:stretch>
              </a:blipFill>
            </p:spPr>
            <p:txBody>
              <a:bodyPr/>
              <a:lstStyle/>
              <a:p>
                <a:r>
                  <a:rPr lang="zh-CN" altLang="en-US">
                    <a:noFill/>
                  </a:rPr>
                  <a:t> </a:t>
                </a:r>
              </a:p>
            </p:txBody>
          </p:sp>
        </mc:Fallback>
      </mc:AlternateContent>
      <p:pic>
        <p:nvPicPr>
          <p:cNvPr id="4" name="er130y.jpg" descr="id:2147491241;FounderCES"/>
          <p:cNvPicPr/>
          <p:nvPr/>
        </p:nvPicPr>
        <p:blipFill>
          <a:blip r:embed="rId3">
            <a:clrChange>
              <a:clrFrom>
                <a:srgbClr val="FFFFFF"/>
              </a:clrFrom>
              <a:clrTo>
                <a:srgbClr val="FFFFFF">
                  <a:alpha val="0"/>
                </a:srgbClr>
              </a:clrTo>
            </a:clrChange>
          </a:blip>
          <a:stretch>
            <a:fillRect/>
          </a:stretch>
        </p:blipFill>
        <p:spPr>
          <a:xfrm>
            <a:off x="2494806" y="3789040"/>
            <a:ext cx="2510226" cy="2232248"/>
          </a:xfrm>
          <a:prstGeom prst="rect">
            <a:avLst/>
          </a:prstGeom>
          <a:solidFill>
            <a:scrgbClr r="0" g="0" b="0">
              <a:alpha val="0"/>
            </a:scrgbClr>
          </a:solidFill>
        </p:spPr>
      </p:pic>
      <p:pic>
        <p:nvPicPr>
          <p:cNvPr id="5" name="er131y.jpg" descr="id:2147491248;FounderCES"/>
          <p:cNvPicPr/>
          <p:nvPr/>
        </p:nvPicPr>
        <p:blipFill>
          <a:blip r:embed="rId4">
            <a:clrChange>
              <a:clrFrom>
                <a:srgbClr val="FFFFFF"/>
              </a:clrFrom>
              <a:clrTo>
                <a:srgbClr val="FFFFFF">
                  <a:alpha val="0"/>
                </a:srgbClr>
              </a:clrTo>
            </a:clrChange>
          </a:blip>
          <a:stretch>
            <a:fillRect/>
          </a:stretch>
        </p:blipFill>
        <p:spPr>
          <a:xfrm>
            <a:off x="6095206" y="3807454"/>
            <a:ext cx="2506856" cy="2183391"/>
          </a:xfrm>
          <a:prstGeom prst="rect">
            <a:avLst/>
          </a:prstGeom>
          <a:solidFill>
            <a:scrgbClr r="0" g="0" b="0">
              <a:alpha val="0"/>
            </a:scrgbClr>
          </a:solidFill>
        </p:spPr>
      </p:pic>
      <p:sp>
        <p:nvSpPr>
          <p:cNvPr id="6" name="矩形 5"/>
          <p:cNvSpPr/>
          <p:nvPr/>
        </p:nvSpPr>
        <p:spPr>
          <a:xfrm>
            <a:off x="3425952" y="5990845"/>
            <a:ext cx="647934" cy="646331"/>
          </a:xfrm>
          <a:prstGeom prst="rect">
            <a:avLst/>
          </a:prstGeom>
        </p:spPr>
        <p:txBody>
          <a:bodyPr wrap="none">
            <a:spAutoFit/>
          </a:bodyPr>
          <a:lstStyle/>
          <a:p>
            <a:pPr algn="ctr">
              <a:lnSpc>
                <a:spcPct val="150000"/>
              </a:lnSpc>
              <a:spcAft>
                <a:spcPts val="0"/>
              </a:spcAft>
            </a:pPr>
            <a:r>
              <a:rPr lang="zh-CN" altLang="zh-CN" sz="2400">
                <a:solidFill>
                  <a:srgbClr val="000000"/>
                </a:solidFill>
                <a:cs typeface="Times New Roman" panose="02020603050405020304" pitchFamily="18" charset="0"/>
              </a:rPr>
              <a:t>图</a:t>
            </a:r>
            <a:r>
              <a:rPr lang="en-US" altLang="zh-CN" sz="2400">
                <a:solidFill>
                  <a:srgbClr val="000000"/>
                </a:solidFill>
                <a:cs typeface="Times New Roman" panose="02020603050405020304" pitchFamily="18" charset="0"/>
              </a:rPr>
              <a:t>1</a:t>
            </a:r>
            <a:endParaRPr lang="zh-CN" altLang="zh-CN" sz="1050">
              <a:solidFill>
                <a:srgbClr val="000000"/>
              </a:solidFill>
              <a:cs typeface="Times New Roman" panose="02020603050405020304" pitchFamily="18" charset="0"/>
            </a:endParaRPr>
          </a:p>
        </p:txBody>
      </p:sp>
      <p:sp>
        <p:nvSpPr>
          <p:cNvPr id="8" name="矩形 7"/>
          <p:cNvSpPr/>
          <p:nvPr/>
        </p:nvSpPr>
        <p:spPr>
          <a:xfrm>
            <a:off x="7024667" y="6021288"/>
            <a:ext cx="647934" cy="646331"/>
          </a:xfrm>
          <a:prstGeom prst="rect">
            <a:avLst/>
          </a:prstGeom>
        </p:spPr>
        <p:txBody>
          <a:bodyPr wrap="none">
            <a:spAutoFit/>
          </a:bodyPr>
          <a:lstStyle/>
          <a:p>
            <a:pPr algn="ctr">
              <a:lnSpc>
                <a:spcPct val="150000"/>
              </a:lnSpc>
              <a:spcAft>
                <a:spcPts val="0"/>
              </a:spcAft>
            </a:pPr>
            <a:r>
              <a:rPr lang="zh-CN" altLang="zh-CN" sz="2400">
                <a:solidFill>
                  <a:srgbClr val="000000"/>
                </a:solidFill>
                <a:cs typeface="Times New Roman" panose="02020603050405020304" pitchFamily="18" charset="0"/>
              </a:rPr>
              <a:t>图</a:t>
            </a:r>
            <a:r>
              <a:rPr lang="en-US" altLang="zh-CN" sz="2400">
                <a:solidFill>
                  <a:srgbClr val="000000"/>
                </a:solidFill>
                <a:cs typeface="Times New Roman" panose="02020603050405020304" pitchFamily="18" charset="0"/>
              </a:rPr>
              <a:t>2</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26084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174943"/>
              </a:xfrm>
            </p:spPr>
            <p:txBody>
              <a:bodyPr/>
              <a:lstStyle/>
              <a:p>
                <a:pPr hangingPunct="0">
                  <a:lnSpc>
                    <a:spcPct val="13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钠的化学性质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钠在空气中表面变暗：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钠在空气中燃烧：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钠与水反应：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金属钠的用途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作还原剂：用以将钛、锆、铌、钽等在国防工业上有重要用途的金属从其熔融的卤化物中还原出来。如制取钛，化学方程式为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4Na</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𝟕𝟎𝟎</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𝟖𝟎𝟎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作电光源：高压钠灯。特点是黄光射程远，透雾能力强。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制造合金：钠钾合金常温下是液体，用作快中子反应堆的热交换剂。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174943"/>
              </a:xfrm>
              <a:blipFill>
                <a:blip r:embed="rId2"/>
                <a:stretch>
                  <a:fillRect l="-796" t="-118" r="-849" b="-188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的混合溶液中逐滴加入盐酸，消耗盐酸的体积与产生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的体积的关系如图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的物质的量之比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其他比例时的图像略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的混合溶液中逐滴加入盐酸，消耗盐酸的体积与产生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的体积的关系如图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的物质的量之比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其他比例时的图像略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er132y.jpg" descr="id:2147491255;FounderCES"/>
          <p:cNvPicPr/>
          <p:nvPr/>
        </p:nvPicPr>
        <p:blipFill>
          <a:blip r:embed="rId2">
            <a:clrChange>
              <a:clrFrom>
                <a:srgbClr val="FFFFFF"/>
              </a:clrFrom>
              <a:clrTo>
                <a:srgbClr val="FFFFFF">
                  <a:alpha val="0"/>
                </a:srgbClr>
              </a:clrTo>
            </a:clrChange>
          </a:blip>
          <a:stretch>
            <a:fillRect/>
          </a:stretch>
        </p:blipFill>
        <p:spPr>
          <a:xfrm>
            <a:off x="2499103" y="3645024"/>
            <a:ext cx="2804015" cy="2019321"/>
          </a:xfrm>
          <a:prstGeom prst="rect">
            <a:avLst/>
          </a:prstGeom>
          <a:solidFill>
            <a:scrgbClr r="0" g="0" b="0">
              <a:alpha val="0"/>
            </a:scrgbClr>
          </a:solidFill>
        </p:spPr>
      </p:pic>
      <p:pic>
        <p:nvPicPr>
          <p:cNvPr id="5" name="er133y.jpg" descr="id:2147491262;FounderCES"/>
          <p:cNvPicPr/>
          <p:nvPr/>
        </p:nvPicPr>
        <p:blipFill>
          <a:blip r:embed="rId3">
            <a:clrChange>
              <a:clrFrom>
                <a:srgbClr val="FFFFFF"/>
              </a:clrFrom>
              <a:clrTo>
                <a:srgbClr val="FFFFFF">
                  <a:alpha val="0"/>
                </a:srgbClr>
              </a:clrTo>
            </a:clrChange>
          </a:blip>
          <a:stretch>
            <a:fillRect/>
          </a:stretch>
        </p:blipFill>
        <p:spPr>
          <a:xfrm>
            <a:off x="6095206" y="3717032"/>
            <a:ext cx="2796337" cy="2011643"/>
          </a:xfrm>
          <a:prstGeom prst="rect">
            <a:avLst/>
          </a:prstGeom>
          <a:solidFill>
            <a:scrgbClr r="0" g="0" b="0">
              <a:alpha val="0"/>
            </a:scrgbClr>
          </a:solidFill>
        </p:spPr>
      </p:pic>
      <p:sp>
        <p:nvSpPr>
          <p:cNvPr id="6" name="矩形 5"/>
          <p:cNvSpPr/>
          <p:nvPr/>
        </p:nvSpPr>
        <p:spPr>
          <a:xfrm>
            <a:off x="3577143" y="5589240"/>
            <a:ext cx="647934" cy="646331"/>
          </a:xfrm>
          <a:prstGeom prst="rect">
            <a:avLst/>
          </a:prstGeom>
        </p:spPr>
        <p:txBody>
          <a:bodyPr wrap="none">
            <a:spAutoFit/>
          </a:bodyPr>
          <a:lstStyle/>
          <a:p>
            <a:pPr algn="ctr">
              <a:lnSpc>
                <a:spcPct val="150000"/>
              </a:lnSpc>
              <a:spcAft>
                <a:spcPts val="0"/>
              </a:spcAft>
            </a:pPr>
            <a:r>
              <a:rPr lang="zh-CN" altLang="zh-CN" sz="2400" smtClean="0">
                <a:solidFill>
                  <a:srgbClr val="000000"/>
                </a:solidFill>
                <a:cs typeface="Times New Roman" panose="02020603050405020304" pitchFamily="18" charset="0"/>
              </a:rPr>
              <a:t>图</a:t>
            </a:r>
            <a:r>
              <a:rPr lang="en-US" altLang="zh-CN" sz="2400" smtClean="0">
                <a:solidFill>
                  <a:srgbClr val="000000"/>
                </a:solidFill>
                <a:cs typeface="Times New Roman" panose="02020603050405020304" pitchFamily="18" charset="0"/>
              </a:rPr>
              <a:t>3</a:t>
            </a:r>
            <a:endParaRPr lang="zh-CN" altLang="zh-CN" sz="1050">
              <a:solidFill>
                <a:srgbClr val="000000"/>
              </a:solidFill>
              <a:cs typeface="Times New Roman" panose="02020603050405020304" pitchFamily="18" charset="0"/>
            </a:endParaRPr>
          </a:p>
        </p:txBody>
      </p:sp>
      <p:sp>
        <p:nvSpPr>
          <p:cNvPr id="9" name="矩形 8"/>
          <p:cNvSpPr/>
          <p:nvPr/>
        </p:nvSpPr>
        <p:spPr>
          <a:xfrm>
            <a:off x="7169407" y="5728675"/>
            <a:ext cx="647934" cy="646331"/>
          </a:xfrm>
          <a:prstGeom prst="rect">
            <a:avLst/>
          </a:prstGeom>
        </p:spPr>
        <p:txBody>
          <a:bodyPr wrap="none">
            <a:spAutoFit/>
          </a:bodyPr>
          <a:lstStyle/>
          <a:p>
            <a:pPr algn="ctr">
              <a:lnSpc>
                <a:spcPct val="150000"/>
              </a:lnSpc>
              <a:spcAft>
                <a:spcPts val="0"/>
              </a:spcAft>
            </a:pPr>
            <a:r>
              <a:rPr lang="zh-CN" altLang="zh-CN" sz="2400">
                <a:solidFill>
                  <a:srgbClr val="000000"/>
                </a:solidFill>
                <a:cs typeface="Times New Roman" panose="02020603050405020304" pitchFamily="18" charset="0"/>
              </a:rPr>
              <a:t>图</a:t>
            </a:r>
            <a:r>
              <a:rPr lang="en-US" altLang="zh-CN" sz="2400">
                <a:solidFill>
                  <a:srgbClr val="000000"/>
                </a:solidFill>
                <a:cs typeface="Times New Roman" panose="02020603050405020304" pitchFamily="18" charset="0"/>
              </a:rPr>
              <a:t>4</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9375855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982985"/>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与盐酸的反应的比较。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和盐酸反应可理解为分步进行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稀盐酸逐滴缓缓加入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和盐酸反应的化学方程式：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速率：由于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需逐步结合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才放出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与盐酸反应放出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的速率快。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耗酸量：等质量的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，前者耗酸多，等物质的量时也是前者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耗</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982985"/>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5340013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生成量的比较：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等物质的量的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分别与足量的盐酸反应，产生的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等质量的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分别与足量的盐酸反应，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等物质的量的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与足量的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受热分解产生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的量与其受热分解后的残留物与盐酸反应产生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碳元素守恒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142775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两个无标签的试剂瓶，分别装有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位同学为鉴别它们采用了以下不同的方法，其中可行的是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分别配成溶液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再加入澄清石灰水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分别配成溶液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分别加热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再检验是否有使澄清石灰水变浑浊的气体产生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分别配成溶液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再进行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焰色反应</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24典例4.EPS" descr="id:2147491269;FounderCES"/>
          <p:cNvPicPr/>
          <p:nvPr/>
        </p:nvPicPr>
        <p:blipFill>
          <a:blip r:embed="rId2">
            <a:clrChange>
              <a:clrFrom>
                <a:srgbClr val="FFFFFF"/>
              </a:clrFrom>
              <a:clrTo>
                <a:srgbClr val="FFFFFF">
                  <a:alpha val="0"/>
                </a:srgbClr>
              </a:clrTo>
            </a:clrChange>
          </a:blip>
          <a:stretch>
            <a:fillRect/>
          </a:stretch>
        </p:blipFill>
        <p:spPr>
          <a:xfrm>
            <a:off x="342748" y="907686"/>
            <a:ext cx="1116965" cy="359410"/>
          </a:xfrm>
          <a:prstGeom prst="rect">
            <a:avLst/>
          </a:prstGeom>
          <a:solidFill>
            <a:scrgbClr r="0" g="0" b="0">
              <a:alpha val="0"/>
            </a:scrgbClr>
          </a:solidFill>
        </p:spPr>
      </p:pic>
      <p:sp>
        <p:nvSpPr>
          <p:cNvPr id="6" name="内容占位符 1"/>
          <p:cNvSpPr txBox="1">
            <a:spLocks/>
          </p:cNvSpPr>
          <p:nvPr/>
        </p:nvSpPr>
        <p:spPr bwMode="auto">
          <a:xfrm>
            <a:off x="360854" y="407316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p>
        </p:txBody>
      </p:sp>
      <p:pic>
        <p:nvPicPr>
          <p:cNvPr id="7" name="24答案.EPS" descr="id:2147489726;FounderCES"/>
          <p:cNvPicPr/>
          <p:nvPr/>
        </p:nvPicPr>
        <p:blipFill>
          <a:blip r:embed="rId3"/>
          <a:stretch>
            <a:fillRect/>
          </a:stretch>
        </p:blipFill>
        <p:spPr>
          <a:xfrm>
            <a:off x="360854" y="4269924"/>
            <a:ext cx="807720" cy="287655"/>
          </a:xfrm>
          <a:prstGeom prst="rect">
            <a:avLst/>
          </a:prstGeom>
        </p:spPr>
      </p:pic>
    </p:spTree>
    <p:extLst>
      <p:ext uri="{BB962C8B-B14F-4D97-AF65-F5344CB8AC3E}">
        <p14:creationId xmlns:p14="http://schemas.microsoft.com/office/powerpoint/2010/main" val="211750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715312"/>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石灰水与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皆能发生反应生成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无法鉴别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虽然只与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但并无明显现象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无法鉴别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受热分解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分解反应的化学方程式为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可使澄清石灰水变浑浊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故可用来鉴别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两试剂中皆含有钠元素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不能用焰色反应来鉴别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715312"/>
              </a:xfrm>
              <a:blipFill>
                <a:blip r:embed="rId2"/>
                <a:stretch>
                  <a:fillRect l="-796" r="-849" b="-2951"/>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42875"/>
            <a:ext cx="807720" cy="287655"/>
          </a:xfrm>
          <a:prstGeom prst="rect">
            <a:avLst/>
          </a:prstGeom>
        </p:spPr>
      </p:pic>
    </p:spTree>
    <p:extLst>
      <p:ext uri="{BB962C8B-B14F-4D97-AF65-F5344CB8AC3E}">
        <p14:creationId xmlns:p14="http://schemas.microsoft.com/office/powerpoint/2010/main" val="42016112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48362" y="746120"/>
            <a:ext cx="11498339" cy="4843120"/>
          </a:xfrm>
          <a:prstGeom prst="rect">
            <a:avLst/>
          </a:prstGeom>
        </p:spPr>
      </p:pic>
      <p:pic>
        <p:nvPicPr>
          <p:cNvPr id="4" name="关键提醒.EPS" descr="id:2147490495;FounderCES"/>
          <p:cNvPicPr/>
          <p:nvPr/>
        </p:nvPicPr>
        <p:blipFill>
          <a:blip r:embed="rId3"/>
          <a:stretch>
            <a:fillRect/>
          </a:stretch>
        </p:blipFill>
        <p:spPr>
          <a:xfrm>
            <a:off x="348363" y="1008040"/>
            <a:ext cx="1725930" cy="359410"/>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38453"/>
                <a:ext cx="11485848" cy="4874989"/>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任何试剂区别碳酸钠溶液与稀盐酸</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碳酸钠溶液与稀盐酸之间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滴加方式不同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现象不同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的量也不一定相同。因此可作为区别碳酸钠溶液与稀盐酸的依据。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溶液逐滴加入稀盐酸中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开始时盐酸过量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则发生反应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2HCl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即开始就有气泡产生。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把稀盐酸逐滴加入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开始时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则发生反应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完全转化为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后进一步发生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即开始阶段无气泡产生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一段时间后才有气泡产生</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38453"/>
                <a:ext cx="11485848" cy="4874989"/>
              </a:xfrm>
              <a:blipFill>
                <a:blip r:embed="rId4"/>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3996944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91385"/>
                <a:ext cx="11485848" cy="5660524"/>
              </a:xfrm>
            </p:spPr>
            <p:txBody>
              <a:bodyPr/>
              <a:lstStyle/>
              <a:p>
                <a:pPr hangingPunct="0">
                  <a:lnSpc>
                    <a:spcPct val="130000"/>
                  </a:lnSpc>
                  <a:spcAft>
                    <a:spcPts val="0"/>
                  </a:spcAft>
                </a:pP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Na</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混合物的有关计算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的混合物与酸反应或加热发生分解反应的计算常涉及以下方法。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列方程组法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列方程组法是解混合物计算问题的常用方法。依据两个化学反应，设两个未知数，由两个已知条件可以列二元一次方程组求解。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例：已知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的混合物</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与足量稀盐酸充分反应，加热、蒸干、灼烧，得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固体，则可测定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的质量分数。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的物质的量分别为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𝟏𝟎𝟔</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m:rPr>
                                  <m:nor/>
                                </m:rPr>
                                <a:rPr lang="zh-CN" altLang="en-US" b="1"/>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𝟓𝟖</m:t>
                              </m:r>
                              <m:r>
                                <m:rPr>
                                  <m:nor/>
                                </m:rPr>
                                <a:rPr lang="en-US" altLang="zh-CN" b="1">
                                  <a:solidFill>
                                    <a:srgbClr val="000000"/>
                                  </a:solidFill>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m:rPr>
                                  <m:nor/>
                                </m:rPr>
                                <a:rPr lang="zh-CN" altLang="en-US" b="1"/>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𝟓𝟖</m:t>
                              </m:r>
                              <m:r>
                                <m:rPr>
                                  <m:nor/>
                                </m:rPr>
                                <a:rPr lang="en-US" altLang="zh-CN" b="1">
                                  <a:solidFill>
                                    <a:srgbClr val="000000"/>
                                  </a:solidFill>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𝐍𝐚𝐂𝐥</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的质量为</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mr>
                        </m:m>
                      </m:e>
                    </m:d>
                  </m:oMath>
                </a14:m>
                <a:r>
                  <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，即可求出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91385"/>
                <a:ext cx="11485848" cy="5660524"/>
              </a:xfrm>
              <a:blipFill>
                <a:blip r:embed="rId2"/>
                <a:stretch>
                  <a:fillRect l="-796" t="-108" r="-849" b="-754"/>
                </a:stretch>
              </a:blipFill>
            </p:spPr>
            <p:txBody>
              <a:bodyPr/>
              <a:lstStyle/>
              <a:p>
                <a:r>
                  <a:rPr lang="zh-CN" altLang="en-US">
                    <a:noFill/>
                  </a:rPr>
                  <a:t> </a:t>
                </a:r>
              </a:p>
            </p:txBody>
          </p:sp>
        </mc:Fallback>
      </mc:AlternateContent>
      <p:pic>
        <p:nvPicPr>
          <p:cNvPr id="3" name="要点4.EPS" descr="id:2147491297;FounderCES"/>
          <p:cNvPicPr/>
          <p:nvPr/>
        </p:nvPicPr>
        <p:blipFill>
          <a:blip r:embed="rId3">
            <a:clrChange>
              <a:clrFrom>
                <a:srgbClr val="FFFFFF"/>
              </a:clrFrom>
              <a:clrTo>
                <a:srgbClr val="FFFFFF">
                  <a:alpha val="0"/>
                </a:srgbClr>
              </a:clrTo>
            </a:clrChange>
          </a:blip>
          <a:stretch>
            <a:fillRect/>
          </a:stretch>
        </p:blipFill>
        <p:spPr>
          <a:xfrm>
            <a:off x="346230" y="907686"/>
            <a:ext cx="1024890" cy="359410"/>
          </a:xfrm>
          <a:prstGeom prst="rect">
            <a:avLst/>
          </a:prstGeom>
          <a:solidFill>
            <a:scrgbClr r="0" g="0" b="0">
              <a:alpha val="0"/>
            </a:scrgbClr>
          </a:solidFill>
        </p:spPr>
      </p:pic>
    </p:spTree>
    <p:extLst>
      <p:ext uri="{BB962C8B-B14F-4D97-AF65-F5344CB8AC3E}">
        <p14:creationId xmlns:p14="http://schemas.microsoft.com/office/powerpoint/2010/main" val="13242627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6850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差量法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固体受热分解，反应前后固体的质量减轻。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 g 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完全分解，固体质量减轻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62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106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62</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依据这个理论差量可以列式计算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的相关量。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668505"/>
              </a:xfrm>
              <a:blipFill>
                <a:blip r:embed="rId2"/>
                <a:stretch>
                  <a:fillRect l="-796" r="-849" b="-16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560093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某碳酸钠和碳酸氢钠的混合物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2.74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加热到质量不再变化时，剩余物质的质量为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2.12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。求混合物中碳酸钠的质量分数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5.EPS" descr="id:2147491304;FounderCES"/>
          <p:cNvPicPr/>
          <p:nvPr/>
        </p:nvPicPr>
        <p:blipFill>
          <a:blip r:embed="rId2">
            <a:clrChange>
              <a:clrFrom>
                <a:srgbClr val="FFFFFF"/>
              </a:clrFrom>
              <a:clrTo>
                <a:srgbClr val="FFFFFF">
                  <a:alpha val="0"/>
                </a:srgbClr>
              </a:clrTo>
            </a:clrChange>
          </a:blip>
          <a:stretch>
            <a:fillRect/>
          </a:stretch>
        </p:blipFill>
        <p:spPr>
          <a:xfrm>
            <a:off x="360854" y="907686"/>
            <a:ext cx="1116965" cy="359410"/>
          </a:xfrm>
          <a:prstGeom prst="rect">
            <a:avLst/>
          </a:prstGeom>
          <a:solidFill>
            <a:scrgbClr r="0" g="0" b="0">
              <a:alpha val="0"/>
            </a:scrgbClr>
          </a:solidFill>
        </p:spPr>
      </p:pic>
      <p:sp>
        <p:nvSpPr>
          <p:cNvPr id="6" name="内容占位符 1"/>
          <p:cNvSpPr txBox="1">
            <a:spLocks/>
          </p:cNvSpPr>
          <p:nvPr/>
        </p:nvSpPr>
        <p:spPr bwMode="auto">
          <a:xfrm>
            <a:off x="360854" y="185561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混合物中碳酸钠的质量分数为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38.7</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答案.EPS" descr="id:2147489726;FounderCES"/>
          <p:cNvPicPr/>
          <p:nvPr/>
        </p:nvPicPr>
        <p:blipFill>
          <a:blip r:embed="rId3"/>
          <a:stretch>
            <a:fillRect/>
          </a:stretch>
        </p:blipFill>
        <p:spPr>
          <a:xfrm>
            <a:off x="360854" y="2052373"/>
            <a:ext cx="807720" cy="287655"/>
          </a:xfrm>
          <a:prstGeom prst="rect">
            <a:avLst/>
          </a:prstGeom>
        </p:spPr>
      </p:pic>
      <mc:AlternateContent xmlns:mc="http://schemas.openxmlformats.org/markup-compatibility/2006" xmlns:a14="http://schemas.microsoft.com/office/drawing/2010/main">
        <mc:Choice Requires="a14">
          <p:sp>
            <p:nvSpPr>
              <p:cNvPr id="8" name="内容占位符 1"/>
              <p:cNvSpPr txBox="1">
                <a:spLocks/>
              </p:cNvSpPr>
              <p:nvPr/>
            </p:nvSpPr>
            <p:spPr bwMode="auto">
              <a:xfrm>
                <a:off x="360854" y="2394402"/>
                <a:ext cx="11485848" cy="391491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剩余物质为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分解生成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及水蒸气的质量为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解法一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设混合物中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𝟏𝟔𝟖</m:t>
                        </m:r>
                      </m:den>
                    </m:f>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2394402"/>
                <a:ext cx="11485848" cy="3914918"/>
              </a:xfrm>
              <a:prstGeom prst="rect">
                <a:avLst/>
              </a:prstGeom>
              <a:blipFill>
                <a:blip r:embed="rId4"/>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24解析.EPS" descr="id:2147489719;FounderCES"/>
          <p:cNvPicPr/>
          <p:nvPr/>
        </p:nvPicPr>
        <p:blipFill>
          <a:blip r:embed="rId5"/>
          <a:stretch>
            <a:fillRect/>
          </a:stretch>
        </p:blipFill>
        <p:spPr>
          <a:xfrm>
            <a:off x="360854" y="2591157"/>
            <a:ext cx="807720" cy="287655"/>
          </a:xfrm>
          <a:prstGeom prst="rect">
            <a:avLst/>
          </a:prstGeom>
        </p:spPr>
      </p:pic>
    </p:spTree>
    <p:extLst>
      <p:ext uri="{BB962C8B-B14F-4D97-AF65-F5344CB8AC3E}">
        <p14:creationId xmlns:p14="http://schemas.microsoft.com/office/powerpoint/2010/main" val="2161492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2659767"/>
              </a:xfrm>
            </p:spPr>
            <p:txBody>
              <a:bodyPr/>
              <a:lstStyle/>
              <a:p>
                <a:pPr hangingPunct="0">
                  <a:spcAft>
                    <a:spcPts val="0"/>
                  </a:spcAft>
                </a:pPr>
                <a14:m>
                  <m:oMath xmlns:m="http://schemas.openxmlformats.org/officeDocument/2006/math">
                    <m:d>
                      <m:dPr>
                        <m:begChr m:val="{"/>
                        <m:endChr m:val=""/>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𝟕𝟒</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𝟏𝟔𝟖</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e>
                          </m:mr>
                        </m:m>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𝟎𝟔</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e>
                          </m:mr>
                        </m:m>
                      </m:e>
                    </m: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𝟎𝟔</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𝟕𝟒</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38.7</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2659767"/>
              </a:xfrm>
              <a:blipFill>
                <a:blip r:embed="rId2"/>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11438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氧化钠</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和过氧化钠性质的</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比较</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知识点2.EPS" descr="id:2147489653;FounderCES"/>
          <p:cNvPicPr/>
          <p:nvPr/>
        </p:nvPicPr>
        <p:blipFill>
          <a:blip r:embed="rId2"/>
          <a:stretch>
            <a:fillRect/>
          </a:stretch>
        </p:blipFill>
        <p:spPr>
          <a:xfrm>
            <a:off x="360854" y="915707"/>
            <a:ext cx="1354455" cy="359410"/>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extLst>
                  <p:ext uri="{D42A27DB-BD31-4B8C-83A1-F6EECF244321}">
                    <p14:modId xmlns:p14="http://schemas.microsoft.com/office/powerpoint/2010/main" val="754498430"/>
                  </p:ext>
                </p:extLst>
              </p:nvPr>
            </p:nvGraphicFramePr>
            <p:xfrm>
              <a:off x="343711" y="1719770"/>
              <a:ext cx="11502992" cy="4285044"/>
            </p:xfrm>
            <a:graphic>
              <a:graphicData uri="http://schemas.openxmlformats.org/drawingml/2006/table">
                <a:tbl>
                  <a:tblPr firstRow="1" firstCol="1" bandRow="1"/>
                  <a:tblGrid>
                    <a:gridCol w="3303223">
                      <a:extLst>
                        <a:ext uri="{9D8B030D-6E8A-4147-A177-3AD203B41FA5}">
                          <a16:colId xmlns:a16="http://schemas.microsoft.com/office/drawing/2014/main" val="2377389367"/>
                        </a:ext>
                      </a:extLst>
                    </a:gridCol>
                    <a:gridCol w="3695197">
                      <a:extLst>
                        <a:ext uri="{9D8B030D-6E8A-4147-A177-3AD203B41FA5}">
                          <a16:colId xmlns:a16="http://schemas.microsoft.com/office/drawing/2014/main" val="1616699586"/>
                        </a:ext>
                      </a:extLst>
                    </a:gridCol>
                    <a:gridCol w="4504572">
                      <a:extLst>
                        <a:ext uri="{9D8B030D-6E8A-4147-A177-3AD203B41FA5}">
                          <a16:colId xmlns:a16="http://schemas.microsoft.com/office/drawing/2014/main" val="1529294788"/>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氧化钠</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过氧化钠</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00807626"/>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2517668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氧的化合价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21930719"/>
                      </a:ext>
                    </a:extLst>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阴离子</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19261811"/>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白色固体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淡黄色固体</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66271916"/>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氧化物类别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碱性氧化物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过氧化物</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不属于碱性氧化物</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5109345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4Na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sz="2400" b="1" i="1" smtClean="0">
                                      <a:effectLst/>
                                      <a:latin typeface="Cambria Math" panose="02040503050406030204" pitchFamily="18" charset="0"/>
                                      <a:ea typeface="Cambria Math" panose="02040503050406030204" pitchFamily="18" charset="0"/>
                                    </a:rPr>
                                  </m:ctrlPr>
                                </m:fPr>
                                <m:num>
                                  <m:bar>
                                    <m:barPr>
                                      <m:ctrlPr>
                                        <a:rPr lang="zh-CN" altLang="zh-CN" sz="2400" b="1" i="1">
                                          <a:effectLst/>
                                          <a:latin typeface="Cambria Math" panose="02040503050406030204" pitchFamily="18" charset="0"/>
                                          <a:ea typeface="Cambria Math" panose="02040503050406030204" pitchFamily="18" charset="0"/>
                                        </a:rPr>
                                      </m:ctrlPr>
                                    </m:barPr>
                                    <m:e>
                                      <m:r>
                                        <a:rPr lang="en-US" altLang="zh-CN" sz="2400" b="1">
                                          <a:solidFill>
                                            <a:srgbClr val="000000"/>
                                          </a:solidFill>
                                          <a:effectLst/>
                                          <a:latin typeface="Cambria Math" panose="02040503050406030204" pitchFamily="18" charset="0"/>
                                          <a:ea typeface="仿宋" panose="02010609060101010101" pitchFamily="49" charset="-122"/>
                                          <a:cs typeface="Times New Roman" panose="02020603050405020304" pitchFamily="18" charset="0"/>
                                        </a:rPr>
                                        <m:t>   </m:t>
                                      </m:r>
                                      <m:r>
                                        <a:rPr lang="zh-CN" altLang="zh-CN" sz="2400" b="1">
                                          <a:solidFill>
                                            <a:srgbClr val="000000"/>
                                          </a:solidFill>
                                          <a:effectLst/>
                                          <a:latin typeface="Cambria Math" panose="02040503050406030204" pitchFamily="18" charset="0"/>
                                          <a:ea typeface="仿宋" panose="02010609060101010101" pitchFamily="49" charset="-122"/>
                                          <a:cs typeface="Times New Roman" panose="02020603050405020304" pitchFamily="18" charset="0"/>
                                        </a:rPr>
                                        <m:t>点燃</m:t>
                                      </m:r>
                                      <m:r>
                                        <a:rPr lang="en-US" altLang="zh-CN" sz="2400" b="1">
                                          <a:solidFill>
                                            <a:srgbClr val="000000"/>
                                          </a:solidFill>
                                          <a:effectLst/>
                                          <a:latin typeface="Cambria Math" panose="02040503050406030204" pitchFamily="18" charset="0"/>
                                          <a:ea typeface="仿宋" panose="02010609060101010101" pitchFamily="49" charset="-122"/>
                                          <a:cs typeface="Times New Roman" panose="02020603050405020304" pitchFamily="18" charset="0"/>
                                        </a:rPr>
                                        <m:t>   </m:t>
                                      </m:r>
                                    </m:e>
                                  </m:bar>
                                </m:num>
                                <m:den>
                                  <m:r>
                                    <a:rPr lang="en-US" altLang="zh-CN" sz="2400" b="1">
                                      <a:solidFill>
                                        <a:srgbClr val="000000"/>
                                      </a:solidFill>
                                      <a:effectLst/>
                                      <a:latin typeface="Cambria Math" panose="02040503050406030204" pitchFamily="18" charset="0"/>
                                      <a:ea typeface="仿宋" panose="02010609060101010101" pitchFamily="49"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94236313"/>
                      </a:ext>
                    </a:extLst>
                  </a:tr>
                </a:tbl>
              </a:graphicData>
            </a:graphic>
          </p:graphicFrame>
        </mc:Choice>
        <mc:Fallback xmlns="">
          <p:graphicFrame>
            <p:nvGraphicFramePr>
              <p:cNvPr id="5" name="表格 4"/>
              <p:cNvGraphicFramePr>
                <a:graphicFrameLocks noGrp="1"/>
              </p:cNvGraphicFramePr>
              <p:nvPr>
                <p:extLst>
                  <p:ext uri="{D42A27DB-BD31-4B8C-83A1-F6EECF244321}">
                    <p14:modId xmlns:p14="http://schemas.microsoft.com/office/powerpoint/2010/main" val="754498430"/>
                  </p:ext>
                </p:extLst>
              </p:nvPr>
            </p:nvGraphicFramePr>
            <p:xfrm>
              <a:off x="343711" y="1719770"/>
              <a:ext cx="11502992" cy="4190175"/>
            </p:xfrm>
            <a:graphic>
              <a:graphicData uri="http://schemas.openxmlformats.org/drawingml/2006/table">
                <a:tbl>
                  <a:tblPr firstRow="1" firstCol="1" bandRow="1"/>
                  <a:tblGrid>
                    <a:gridCol w="3303223">
                      <a:extLst>
                        <a:ext uri="{9D8B030D-6E8A-4147-A177-3AD203B41FA5}">
                          <a16:colId xmlns:a16="http://schemas.microsoft.com/office/drawing/2014/main" val="2377389367"/>
                        </a:ext>
                      </a:extLst>
                    </a:gridCol>
                    <a:gridCol w="3695197">
                      <a:extLst>
                        <a:ext uri="{9D8B030D-6E8A-4147-A177-3AD203B41FA5}">
                          <a16:colId xmlns:a16="http://schemas.microsoft.com/office/drawing/2014/main" val="1616699586"/>
                        </a:ext>
                      </a:extLst>
                    </a:gridCol>
                    <a:gridCol w="4504572">
                      <a:extLst>
                        <a:ext uri="{9D8B030D-6E8A-4147-A177-3AD203B41FA5}">
                          <a16:colId xmlns:a16="http://schemas.microsoft.com/office/drawing/2014/main" val="1529294788"/>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氧化钠</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过氧化钠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00807626"/>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25176680"/>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氧的化合价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21930719"/>
                      </a:ext>
                    </a:extLst>
                  </a:tr>
                  <a:tr h="54864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阴离子</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19261811"/>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白色固体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淡黄色固体</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66271916"/>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氧化物类别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碱性氧化物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过氧化物</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不属于碱性氧化物</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51093450"/>
                      </a:ext>
                    </a:extLst>
                  </a:tr>
                  <a:tr h="8983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89456" t="-365541" r="-122076" b="-11486"/>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155616" t="-365541" r="-271" b="-11486"/>
                          </a:stretch>
                        </a:blipFill>
                      </a:tcPr>
                    </a:tc>
                    <a:extLst>
                      <a:ext uri="{0D108BD9-81ED-4DB2-BD59-A6C34878D82A}">
                        <a16:rowId xmlns:a16="http://schemas.microsoft.com/office/drawing/2014/main" val="2294236313"/>
                      </a:ext>
                    </a:extLst>
                  </a:tr>
                </a:tbl>
              </a:graphicData>
            </a:graphic>
          </p:graphicFrame>
        </mc:Fallback>
      </mc:AlternateContent>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932248"/>
              </a:xfrm>
            </p:spPr>
            <p:txBody>
              <a:bodyPr/>
              <a:lstStyle/>
              <a:p>
                <a:pPr hangingPunct="0">
                  <a:spcAft>
                    <a:spcPts val="0"/>
                  </a:spcAft>
                </a:pP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解法二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设混合物中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62</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𝟕𝟒</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𝟎𝟔</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𝟕𝟒</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932248"/>
              </a:xfrm>
              <a:blipFill>
                <a:blip r:embed="rId2"/>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2925291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19"/>
            <a:ext cx="11503266" cy="5065221"/>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47162"/>
                <a:ext cx="11485848" cy="4964179"/>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量法在化学方程式计算中的妙用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差量法的应用原理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差量法是指根据化学反应前后物质的量发生的变化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找出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理论差量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。这种差量可以是质量、物质的量、气态物质的体积和压强、反应过程中的热量等。用差量法解题是先把化学方程式中的对应差量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理论差量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跟差量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实际差量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列成比例式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然后求解。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固体差量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体积差量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体积</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47162"/>
                <a:ext cx="11485848" cy="4964179"/>
              </a:xfrm>
              <a:blipFill>
                <a:blip r:embed="rId3"/>
                <a:stretch>
                  <a:fillRect l="-796" r="-849" b="-860"/>
                </a:stretch>
              </a:blipFill>
            </p:spPr>
            <p:txBody>
              <a:bodyPr/>
              <a:lstStyle/>
              <a:p>
                <a:r>
                  <a:rPr lang="zh-CN" altLang="en-US">
                    <a:noFill/>
                  </a:rPr>
                  <a:t> </a:t>
                </a:r>
              </a:p>
            </p:txBody>
          </p:sp>
        </mc:Fallback>
      </mc:AlternateContent>
      <p:pic>
        <p:nvPicPr>
          <p:cNvPr id="3" name="顿有所悟.EPS" descr="id:2147489697;FounderCES"/>
          <p:cNvPicPr/>
          <p:nvPr/>
        </p:nvPicPr>
        <p:blipFill>
          <a:blip r:embed="rId4"/>
          <a:stretch>
            <a:fillRect/>
          </a:stretch>
        </p:blipFill>
        <p:spPr>
          <a:xfrm>
            <a:off x="343436" y="1010392"/>
            <a:ext cx="1641475" cy="359410"/>
          </a:xfrm>
          <a:prstGeom prst="rect">
            <a:avLst/>
          </a:prstGeom>
        </p:spPr>
      </p:pic>
    </p:spTree>
    <p:extLst>
      <p:ext uri="{BB962C8B-B14F-4D97-AF65-F5344CB8AC3E}">
        <p14:creationId xmlns:p14="http://schemas.microsoft.com/office/powerpoint/2010/main" val="41055551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48362" y="746120"/>
            <a:ext cx="11498339" cy="1962800"/>
          </a:xfrm>
          <a:prstGeom prst="rect">
            <a:avLst/>
          </a:prstGeom>
        </p:spPr>
      </p:pic>
      <p:sp>
        <p:nvSpPr>
          <p:cNvPr id="2" name="内容占位符 1"/>
          <p:cNvSpPr>
            <a:spLocks noGrp="1"/>
          </p:cNvSpPr>
          <p:nvPr>
            <p:ph idx="1"/>
          </p:nvPr>
        </p:nvSpPr>
        <p:spPr>
          <a:xfrm>
            <a:off x="360854" y="838453"/>
            <a:ext cx="11485848" cy="175432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使用差量法的注意事项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所选用差值要与有关物质的数值成正比例或反比例关系。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有关物质的物理量及其单位都要正确地使用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上下一致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左右相当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9590169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3215802652"/>
                  </p:ext>
                </p:extLst>
              </p:nvPr>
            </p:nvGraphicFramePr>
            <p:xfrm>
              <a:off x="262558" y="1052737"/>
              <a:ext cx="11665296" cy="4536503"/>
            </p:xfrm>
            <a:graphic>
              <a:graphicData uri="http://schemas.openxmlformats.org/drawingml/2006/table">
                <a:tbl>
                  <a:tblPr firstRow="1" firstCol="1" bandRow="1"/>
                  <a:tblGrid>
                    <a:gridCol w="1944216">
                      <a:extLst>
                        <a:ext uri="{9D8B030D-6E8A-4147-A177-3AD203B41FA5}">
                          <a16:colId xmlns:a16="http://schemas.microsoft.com/office/drawing/2014/main" val="35396233"/>
                        </a:ext>
                      </a:extLst>
                    </a:gridCol>
                    <a:gridCol w="4176464">
                      <a:extLst>
                        <a:ext uri="{9D8B030D-6E8A-4147-A177-3AD203B41FA5}">
                          <a16:colId xmlns:a16="http://schemas.microsoft.com/office/drawing/2014/main" val="3360031291"/>
                        </a:ext>
                      </a:extLst>
                    </a:gridCol>
                    <a:gridCol w="5544616">
                      <a:extLst>
                        <a:ext uri="{9D8B030D-6E8A-4147-A177-3AD203B41FA5}">
                          <a16:colId xmlns:a16="http://schemas.microsoft.com/office/drawing/2014/main" val="1855367707"/>
                        </a:ext>
                      </a:extLst>
                    </a:gridCol>
                  </a:tblGrid>
                  <a:tr h="910557">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与氧气反应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稳定性更强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09436728"/>
                      </a:ext>
                    </a:extLst>
                  </a:tr>
                  <a:tr h="79277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与水反应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2NaOH</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4NaOH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35317405"/>
                      </a:ext>
                    </a:extLst>
                  </a:tr>
                  <a:tr h="79277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04808475"/>
                      </a:ext>
                    </a:extLst>
                  </a:tr>
                  <a:tr h="79277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与稀盐酸反应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2HCl</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2NaCl</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4HCl</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4NaCl</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14000016"/>
                      </a:ext>
                    </a:extLst>
                  </a:tr>
                  <a:tr h="62381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漂白性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70956887"/>
                      </a:ext>
                    </a:extLst>
                  </a:tr>
                  <a:tr h="62381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用途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作漂白剂、消毒剂、供氧剂、强氧化剂等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2656010"/>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3215802652"/>
                  </p:ext>
                </p:extLst>
              </p:nvPr>
            </p:nvGraphicFramePr>
            <p:xfrm>
              <a:off x="262558" y="1052737"/>
              <a:ext cx="11665296" cy="4536503"/>
            </p:xfrm>
            <a:graphic>
              <a:graphicData uri="http://schemas.openxmlformats.org/drawingml/2006/table">
                <a:tbl>
                  <a:tblPr firstRow="1" firstCol="1" bandRow="1"/>
                  <a:tblGrid>
                    <a:gridCol w="1944216">
                      <a:extLst>
                        <a:ext uri="{9D8B030D-6E8A-4147-A177-3AD203B41FA5}">
                          <a16:colId xmlns:a16="http://schemas.microsoft.com/office/drawing/2014/main" val="35396233"/>
                        </a:ext>
                      </a:extLst>
                    </a:gridCol>
                    <a:gridCol w="4176464">
                      <a:extLst>
                        <a:ext uri="{9D8B030D-6E8A-4147-A177-3AD203B41FA5}">
                          <a16:colId xmlns:a16="http://schemas.microsoft.com/office/drawing/2014/main" val="3360031291"/>
                        </a:ext>
                      </a:extLst>
                    </a:gridCol>
                    <a:gridCol w="5544616">
                      <a:extLst>
                        <a:ext uri="{9D8B030D-6E8A-4147-A177-3AD203B41FA5}">
                          <a16:colId xmlns:a16="http://schemas.microsoft.com/office/drawing/2014/main" val="1855367707"/>
                        </a:ext>
                      </a:extLst>
                    </a:gridCol>
                  </a:tblGrid>
                  <a:tr h="910557">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与氧气反应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46715" t="-667" r="-133139" b="-410000"/>
                          </a:stretch>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稳定性更强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09436728"/>
                      </a:ext>
                    </a:extLst>
                  </a:tr>
                  <a:tr h="79277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与水反应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46715" t="-116154" r="-133139" b="-373077"/>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10440" t="-116154" r="-220" b="-373077"/>
                          </a:stretch>
                        </a:blipFill>
                      </a:tcPr>
                    </a:tc>
                    <a:extLst>
                      <a:ext uri="{0D108BD9-81ED-4DB2-BD59-A6C34878D82A}">
                        <a16:rowId xmlns:a16="http://schemas.microsoft.com/office/drawing/2014/main" val="4035317405"/>
                      </a:ext>
                    </a:extLst>
                  </a:tr>
                  <a:tr h="79277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46715" t="-216154" r="-133139" b="-273077"/>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10440" t="-216154" r="-220" b="-273077"/>
                          </a:stretch>
                        </a:blipFill>
                      </a:tcPr>
                    </a:tc>
                    <a:extLst>
                      <a:ext uri="{0D108BD9-81ED-4DB2-BD59-A6C34878D82A}">
                        <a16:rowId xmlns:a16="http://schemas.microsoft.com/office/drawing/2014/main" val="1904808475"/>
                      </a:ext>
                    </a:extLst>
                  </a:tr>
                  <a:tr h="79277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与稀盐酸反应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46715" t="-316154" r="-133139" b="-173077"/>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10440" t="-316154" r="-220" b="-173077"/>
                          </a:stretch>
                        </a:blipFill>
                      </a:tcPr>
                    </a:tc>
                    <a:extLst>
                      <a:ext uri="{0D108BD9-81ED-4DB2-BD59-A6C34878D82A}">
                        <a16:rowId xmlns:a16="http://schemas.microsoft.com/office/drawing/2014/main" val="514000016"/>
                      </a:ext>
                    </a:extLst>
                  </a:tr>
                  <a:tr h="62381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漂白性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70956887"/>
                      </a:ext>
                    </a:extLst>
                  </a:tr>
                  <a:tr h="62381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用途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作漂白剂、消毒剂、供氧剂、强氧化剂等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2656010"/>
                      </a:ext>
                    </a:extLst>
                  </a:tr>
                </a:tbl>
              </a:graphicData>
            </a:graphic>
          </p:graphicFrame>
        </mc:Fallback>
      </mc:AlternateContent>
    </p:spTree>
    <p:extLst>
      <p:ext uri="{BB962C8B-B14F-4D97-AF65-F5344CB8AC3E}">
        <p14:creationId xmlns:p14="http://schemas.microsoft.com/office/powerpoint/2010/main" val="2190959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Na</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的性质</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比较</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知识点3.EPS" descr="id:2147489660;FounderCES"/>
          <p:cNvPicPr/>
          <p:nvPr/>
        </p:nvPicPr>
        <p:blipFill>
          <a:blip r:embed="rId2"/>
          <a:stretch>
            <a:fillRect/>
          </a:stretch>
        </p:blipFill>
        <p:spPr>
          <a:xfrm>
            <a:off x="340315" y="915707"/>
            <a:ext cx="1354455" cy="35941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1975195471"/>
              </p:ext>
            </p:extLst>
          </p:nvPr>
        </p:nvGraphicFramePr>
        <p:xfrm>
          <a:off x="343711" y="1510894"/>
          <a:ext cx="11502992" cy="3790314"/>
        </p:xfrm>
        <a:graphic>
          <a:graphicData uri="http://schemas.openxmlformats.org/drawingml/2006/table">
            <a:tbl>
              <a:tblPr firstRow="1" firstCol="1" bandRow="1"/>
              <a:tblGrid>
                <a:gridCol w="2367119">
                  <a:extLst>
                    <a:ext uri="{9D8B030D-6E8A-4147-A177-3AD203B41FA5}">
                      <a16:colId xmlns:a16="http://schemas.microsoft.com/office/drawing/2014/main" val="1639267514"/>
                    </a:ext>
                  </a:extLst>
                </a:gridCol>
                <a:gridCol w="3168352">
                  <a:extLst>
                    <a:ext uri="{9D8B030D-6E8A-4147-A177-3AD203B41FA5}">
                      <a16:colId xmlns:a16="http://schemas.microsoft.com/office/drawing/2014/main" val="3941883944"/>
                    </a:ext>
                  </a:extLst>
                </a:gridCol>
                <a:gridCol w="5967521">
                  <a:extLst>
                    <a:ext uri="{9D8B030D-6E8A-4147-A177-3AD203B41FA5}">
                      <a16:colId xmlns:a16="http://schemas.microsoft.com/office/drawing/2014/main" val="3346530772"/>
                    </a:ext>
                  </a:extLst>
                </a:gridCol>
              </a:tblGrid>
              <a:tr h="63171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碳酸钠</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纯碱或苏打</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碳酸氢钠</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小苏打</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19514250"/>
                  </a:ext>
                </a:extLst>
              </a:tr>
              <a:tr h="63171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颜色、状态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白色粉末</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白色细小晶体</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02940764"/>
                  </a:ext>
                </a:extLst>
              </a:tr>
              <a:tr h="63171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溶解性</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同温下溶解度比</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56339242"/>
                  </a:ext>
                </a:extLst>
              </a:tr>
              <a:tr h="1263438">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水溶液的酸碱性</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碱性</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物质的量浓度相同时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溶液的碱性强于</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NaHCO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73874573"/>
                  </a:ext>
                </a:extLst>
              </a:tr>
              <a:tr h="63171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与酸反应</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能反应</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有气体产生</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剧烈反应</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有气体产生</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6185711"/>
                  </a:ext>
                </a:extLst>
              </a:tr>
            </a:tbl>
          </a:graphicData>
        </a:graphic>
      </p:graphicFrame>
    </p:spTree>
    <p:extLst>
      <p:ext uri="{BB962C8B-B14F-4D97-AF65-F5344CB8AC3E}">
        <p14:creationId xmlns:p14="http://schemas.microsoft.com/office/powerpoint/2010/main" val="37631106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026325518"/>
              </p:ext>
            </p:extLst>
          </p:nvPr>
        </p:nvGraphicFramePr>
        <p:xfrm>
          <a:off x="334567" y="1124744"/>
          <a:ext cx="11521280" cy="4572546"/>
        </p:xfrm>
        <a:graphic>
          <a:graphicData uri="http://schemas.openxmlformats.org/drawingml/2006/table">
            <a:tbl>
              <a:tblPr firstRow="1" firstCol="1" bandRow="1"/>
              <a:tblGrid>
                <a:gridCol w="1800199">
                  <a:extLst>
                    <a:ext uri="{9D8B030D-6E8A-4147-A177-3AD203B41FA5}">
                      <a16:colId xmlns:a16="http://schemas.microsoft.com/office/drawing/2014/main" val="3456566007"/>
                    </a:ext>
                  </a:extLst>
                </a:gridCol>
                <a:gridCol w="3960440">
                  <a:extLst>
                    <a:ext uri="{9D8B030D-6E8A-4147-A177-3AD203B41FA5}">
                      <a16:colId xmlns:a16="http://schemas.microsoft.com/office/drawing/2014/main" val="467687752"/>
                    </a:ext>
                  </a:extLst>
                </a:gridCol>
                <a:gridCol w="5760641">
                  <a:extLst>
                    <a:ext uri="{9D8B030D-6E8A-4147-A177-3AD203B41FA5}">
                      <a16:colId xmlns:a16="http://schemas.microsoft.com/office/drawing/2014/main" val="1581888238"/>
                    </a:ext>
                  </a:extLst>
                </a:gridCol>
              </a:tblGrid>
              <a:tr h="142213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与碱反应</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能与</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溶液反应</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与碱溶液都能反应</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25313482"/>
                  </a:ext>
                </a:extLst>
              </a:tr>
              <a:tr h="71106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热稳定性</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稳定</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受热不易分解</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不稳定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受热易分解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96574059"/>
                  </a:ext>
                </a:extLst>
              </a:tr>
              <a:tr h="1107152">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可相互转化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                                                                                    </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NaHCO</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709911463"/>
                  </a:ext>
                </a:extLst>
              </a:tr>
              <a:tr h="1332186">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主要用途</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作去污剂</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制玻璃</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制肥皂</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造纸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纺织等</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发酵剂、灭火剂、制药</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治疗胃酸过多</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64894173"/>
                  </a:ext>
                </a:extLst>
              </a:tr>
            </a:tbl>
          </a:graphicData>
        </a:graphic>
      </p:graphicFrame>
      <p:pic>
        <p:nvPicPr>
          <p:cNvPr id="5" name="图片 4"/>
          <p:cNvPicPr>
            <a:picLocks noChangeAspect="1"/>
          </p:cNvPicPr>
          <p:nvPr/>
        </p:nvPicPr>
        <p:blipFill>
          <a:blip r:embed="rId2"/>
          <a:stretch>
            <a:fillRect/>
          </a:stretch>
        </p:blipFill>
        <p:spPr>
          <a:xfrm>
            <a:off x="3304312" y="3407623"/>
            <a:ext cx="4087268" cy="848301"/>
          </a:xfrm>
          <a:prstGeom prst="rect">
            <a:avLst/>
          </a:prstGeom>
        </p:spPr>
      </p:pic>
    </p:spTree>
    <p:extLst>
      <p:ext uri="{BB962C8B-B14F-4D97-AF65-F5344CB8AC3E}">
        <p14:creationId xmlns:p14="http://schemas.microsoft.com/office/powerpoint/2010/main" val="11884604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2134766" y="3762913"/>
            <a:ext cx="2088232" cy="419100"/>
          </a:xfrm>
          <a:prstGeom prst="rect">
            <a:avLst/>
          </a:prstGeom>
        </p:spPr>
      </p:pic>
      <p:pic>
        <p:nvPicPr>
          <p:cNvPr id="4" name="图片 3"/>
          <p:cNvPicPr>
            <a:picLocks noChangeAspect="1"/>
          </p:cNvPicPr>
          <p:nvPr/>
        </p:nvPicPr>
        <p:blipFill>
          <a:blip r:embed="rId2"/>
          <a:stretch>
            <a:fillRect/>
          </a:stretch>
        </p:blipFill>
        <p:spPr>
          <a:xfrm>
            <a:off x="1999459" y="1980131"/>
            <a:ext cx="1926798" cy="41910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8720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离子反应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及离子方程式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强电解质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在水溶液中能够完全电离的电解质。包括强酸、强碱和绝大多数盐。电离方程式中用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弱电解质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在水溶液中不能完全电离的电解质。包括弱酸、弱碱和水。电离方程式中用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500" dirty="0">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en-US" altLang="zh-CN" dirty="0">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87209"/>
              </a:xfrm>
              <a:blipFill>
                <a:blip r:embed="rId3"/>
                <a:stretch>
                  <a:fillRect l="-796" r="-849" b="-745"/>
                </a:stretch>
              </a:blipFill>
            </p:spPr>
            <p:txBody>
              <a:bodyPr/>
              <a:lstStyle/>
              <a:p>
                <a:r>
                  <a:rPr lang="zh-CN" altLang="en-US">
                    <a:noFill/>
                  </a:rPr>
                  <a:t> </a:t>
                </a:r>
              </a:p>
            </p:txBody>
          </p:sp>
        </mc:Fallback>
      </mc:AlternateContent>
      <p:pic>
        <p:nvPicPr>
          <p:cNvPr id="3" name="知识点4.EPS" descr="id:2147491115;FounderCES"/>
          <p:cNvPicPr/>
          <p:nvPr/>
        </p:nvPicPr>
        <p:blipFill>
          <a:blip r:embed="rId4">
            <a:clrChange>
              <a:clrFrom>
                <a:srgbClr val="FFFFFF"/>
              </a:clrFrom>
              <a:clrTo>
                <a:srgbClr val="FFFFFF">
                  <a:alpha val="0"/>
                </a:srgbClr>
              </a:clrTo>
            </a:clrChange>
          </a:blip>
          <a:stretch>
            <a:fillRect/>
          </a:stretch>
        </p:blipFill>
        <p:spPr>
          <a:xfrm>
            <a:off x="343436" y="909350"/>
            <a:ext cx="1354455" cy="359410"/>
          </a:xfrm>
          <a:prstGeom prst="rect">
            <a:avLst/>
          </a:prstGeom>
          <a:solidFill>
            <a:scrgbClr r="0" g="0" b="0">
              <a:alpha val="0"/>
            </a:scrgbClr>
          </a:solidFill>
        </p:spPr>
      </p:pic>
    </p:spTree>
    <p:extLst>
      <p:ext uri="{BB962C8B-B14F-4D97-AF65-F5344CB8AC3E}">
        <p14:creationId xmlns:p14="http://schemas.microsoft.com/office/powerpoint/2010/main" val="37199395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355539" y="4700920"/>
            <a:ext cx="1536477" cy="419100"/>
          </a:xfrm>
          <a:prstGeom prst="rect">
            <a:avLst/>
          </a:prstGeom>
        </p:spPr>
      </p:pic>
      <p:pic>
        <p:nvPicPr>
          <p:cNvPr id="4" name="图片 3"/>
          <p:cNvPicPr>
            <a:picLocks noChangeAspect="1"/>
          </p:cNvPicPr>
          <p:nvPr/>
        </p:nvPicPr>
        <p:blipFill>
          <a:blip r:embed="rId2"/>
          <a:stretch>
            <a:fillRect/>
          </a:stretch>
        </p:blipFill>
        <p:spPr>
          <a:xfrm>
            <a:off x="1390376" y="4166498"/>
            <a:ext cx="1536477" cy="419100"/>
          </a:xfrm>
          <a:prstGeom prst="rect">
            <a:avLst/>
          </a:prstGeom>
        </p:spPr>
      </p:pic>
      <p:pic>
        <p:nvPicPr>
          <p:cNvPr id="3" name="图片 2"/>
          <p:cNvPicPr>
            <a:picLocks noChangeAspect="1"/>
          </p:cNvPicPr>
          <p:nvPr/>
        </p:nvPicPr>
        <p:blipFill>
          <a:blip r:embed="rId2"/>
          <a:stretch>
            <a:fillRect/>
          </a:stretch>
        </p:blipFill>
        <p:spPr>
          <a:xfrm>
            <a:off x="1377514" y="3616561"/>
            <a:ext cx="1261308" cy="419100"/>
          </a:xfrm>
          <a:prstGeom prst="rect">
            <a:avLst/>
          </a:prstGeom>
        </p:spPr>
      </p:pic>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离子反应的定义：有离子参加的化学反应。电解质在水溶液中的反应属于离子反应。</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离子反应发生的条件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在溶液中进行的离子互换形式的复分解反应发生的条件：溶液中自由离子数目由多变少。凡具备以下条件之一的均可发生离子反应：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生成难溶物质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生成难电离物质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如弱酸、弱碱、水等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生成挥发性物质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氧化还原型离子反应发生的条件：氧化性和还原性较强的物质相遇，转变为还原性和氧化性较弱的物质。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9189873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TotalTime>
  <Words>2555</Words>
  <Application>Microsoft Office PowerPoint</Application>
  <PresentationFormat>自定义</PresentationFormat>
  <Paragraphs>263</Paragraphs>
  <Slides>42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42</vt:i4>
      </vt:variant>
    </vt:vector>
  </HeadingPairs>
  <TitlesOfParts>
    <vt:vector size="52"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383</cp:revision>
  <dcterms:created xsi:type="dcterms:W3CDTF">2020-11-06T05:24:00Z</dcterms:created>
  <dcterms:modified xsi:type="dcterms:W3CDTF">2025-06-18T15:36:48Z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